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E_4BCC7190.xml" ContentType="application/vnd.ms-powerpoint.comments+xml"/>
  <Override PartName="/ppt/comments/modernComment_11C_21F070CA.xml" ContentType="application/vnd.ms-powerpoint.comments+xml"/>
  <Override PartName="/ppt/comments/modernComment_11F_48F897B0.xml" ContentType="application/vnd.ms-powerpoint.comments+xml"/>
  <Override PartName="/ppt/comments/modernComment_126_55E48253.xml" ContentType="application/vnd.ms-powerpoint.comments+xml"/>
  <Override PartName="/ppt/comments/modernComment_121_9DB1E863.xml" ContentType="application/vnd.ms-powerpoint.comments+xml"/>
  <Override PartName="/ppt/comments/modernComment_122_30BA3C7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79" r:id="rId2"/>
    <p:sldMasterId id="2147483791" r:id="rId3"/>
    <p:sldMasterId id="2147483785" r:id="rId4"/>
    <p:sldMasterId id="2147483773" r:id="rId5"/>
    <p:sldMasterId id="2147483767" r:id="rId6"/>
    <p:sldMasterId id="2147483843" r:id="rId7"/>
  </p:sldMasterIdLst>
  <p:notesMasterIdLst>
    <p:notesMasterId r:id="rId37"/>
  </p:notesMasterIdLst>
  <p:handoutMasterIdLst>
    <p:handoutMasterId r:id="rId38"/>
  </p:handoutMasterIdLst>
  <p:sldIdLst>
    <p:sldId id="263" r:id="rId8"/>
    <p:sldId id="301" r:id="rId9"/>
    <p:sldId id="275" r:id="rId10"/>
    <p:sldId id="291" r:id="rId11"/>
    <p:sldId id="299" r:id="rId12"/>
    <p:sldId id="300" r:id="rId13"/>
    <p:sldId id="274" r:id="rId14"/>
    <p:sldId id="276" r:id="rId15"/>
    <p:sldId id="277" r:id="rId16"/>
    <p:sldId id="278" r:id="rId17"/>
    <p:sldId id="295" r:id="rId18"/>
    <p:sldId id="279" r:id="rId19"/>
    <p:sldId id="280" r:id="rId20"/>
    <p:sldId id="281" r:id="rId21"/>
    <p:sldId id="285" r:id="rId22"/>
    <p:sldId id="286" r:id="rId23"/>
    <p:sldId id="296" r:id="rId24"/>
    <p:sldId id="284" r:id="rId25"/>
    <p:sldId id="283" r:id="rId26"/>
    <p:sldId id="287" r:id="rId27"/>
    <p:sldId id="288" r:id="rId28"/>
    <p:sldId id="293" r:id="rId29"/>
    <p:sldId id="294" r:id="rId30"/>
    <p:sldId id="302" r:id="rId31"/>
    <p:sldId id="289" r:id="rId32"/>
    <p:sldId id="290" r:id="rId33"/>
    <p:sldId id="292" r:id="rId34"/>
    <p:sldId id="298" r:id="rId35"/>
    <p:sldId id="297" r:id="rId3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48B7A1-AC2E-3E5F-89A6-65B12178B069}" name="Cleo Kramer" initials="CK" userId="40ca6c8c10ba9f9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4"/>
    <a:srgbClr val="95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3454" autoAdjust="0"/>
  </p:normalViewPr>
  <p:slideViewPr>
    <p:cSldViewPr>
      <p:cViewPr>
        <p:scale>
          <a:sx n="100" d="100"/>
          <a:sy n="100" d="100"/>
        </p:scale>
        <p:origin x="16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27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comments/modernComment_11C_21F070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EC952F-A7E7-DF49-A5E6-0E1DE7BA1B46}" authorId="{3148B7A1-AC2E-3E5F-89A6-65B12178B069}" created="2024-03-26T13:16:28.201">
    <pc:sldMkLst xmlns:pc="http://schemas.microsoft.com/office/powerpoint/2013/main/command">
      <pc:docMk/>
      <pc:sldMk cId="569405642" sldId="284"/>
    </pc:sldMkLst>
    <p188:txBody>
      <a:bodyPr/>
      <a:lstStyle/>
      <a:p>
        <a:r>
          <a:rPr lang="de-DE"/>
          <a:t>Hier noch Quellen hinzufügen 
Aber nicht sicher: vllt unnötige Folie? Passt nicht wirklich in den roten Faden hinein
</a:t>
        </a:r>
      </a:p>
    </p188:txBody>
  </p188:cm>
</p188:cmLst>
</file>

<file path=ppt/comments/modernComment_11E_4BCC71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AADF60-54F4-BC44-B8E0-D58C23AF17EA}" authorId="{3148B7A1-AC2E-3E5F-89A6-65B12178B069}" created="2024-03-28T15:47:59.886">
    <pc:sldMkLst xmlns:pc="http://schemas.microsoft.com/office/powerpoint/2013/main/command">
      <pc:docMk/>
      <pc:sldMk cId="1271689616" sldId="286"/>
    </pc:sldMkLst>
    <p188:txBody>
      <a:bodyPr/>
      <a:lstStyle/>
      <a:p>
        <a:r>
          <a:rPr lang="de-DE"/>
          <a:t>Hier könnte man das noch veranschaulichen anhand der Zahlen innerhalb der SEM-community (Sports and exercise medicine) —&gt; Anderson et al. (2023)</a:t>
        </a:r>
      </a:p>
    </p188:txBody>
  </p188:cm>
</p188:cmLst>
</file>

<file path=ppt/comments/modernComment_11F_48F897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EF2477-A263-5B4D-B709-B2735FFFD9E7}" authorId="{3148B7A1-AC2E-3E5F-89A6-65B12178B069}" created="2024-03-26T12:07:11.215">
    <pc:sldMkLst xmlns:pc="http://schemas.microsoft.com/office/powerpoint/2013/main/command">
      <pc:docMk/>
      <pc:sldMk cId="1224251312" sldId="287"/>
    </pc:sldMkLst>
    <p188:txBody>
      <a:bodyPr/>
      <a:lstStyle/>
      <a:p>
        <a:r>
          <a:rPr lang="de-DE"/>
          <a:t>Hier müsste ich noch quellen einfügen —&gt; hab das relativ von der Uni Heidelberg übernommen </a:t>
        </a:r>
      </a:p>
    </p188:txBody>
  </p188:cm>
</p188:cmLst>
</file>

<file path=ppt/comments/modernComment_121_9DB1E8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46DF73-F484-AA4B-AB3A-B8B0E6A9881F}" authorId="{3148B7A1-AC2E-3E5F-89A6-65B12178B069}" created="2024-03-26T12:59:56.883">
    <pc:sldMkLst xmlns:pc="http://schemas.microsoft.com/office/powerpoint/2013/main/command">
      <pc:docMk/>
      <pc:sldMk cId="2645682275" sldId="289"/>
    </pc:sldMkLst>
    <p188:txBody>
      <a:bodyPr/>
      <a:lstStyle/>
      <a:p>
        <a:r>
          <a:rPr lang="de-DE"/>
          <a:t>Auch hier übernommen größtenteils von Uni Heidelberg —&gt; als Quelle angeben? </a:t>
        </a:r>
      </a:p>
    </p188:txBody>
  </p188:cm>
</p188:cmLst>
</file>

<file path=ppt/comments/modernComment_122_30BA3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5D3D8F-B846-3C44-A8F3-5E5997BA4F7A}" authorId="{3148B7A1-AC2E-3E5F-89A6-65B12178B069}" created="2024-03-26T12:59:26.7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1094471" sldId="290"/>
      <ac:graphicFrameMk id="8" creationId="{3D9B6D21-CC71-7098-DB36-C135965A6353}"/>
    </ac:deMkLst>
    <p188:txBody>
      <a:bodyPr/>
      <a:lstStyle/>
      <a:p>
        <a:r>
          <a:rPr lang="de-DE"/>
          <a:t>Wissenschaftliches Alter: habe bis jetzt noch nichts gefunden wie genau die DGF und ERC das umsetzen </a:t>
        </a:r>
      </a:p>
    </p188:txBody>
  </p188:cm>
</p188:cmLst>
</file>

<file path=ppt/comments/modernComment_126_55E482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13CEC0-C4D7-EF45-8F3F-04C66A0FD6FF}" authorId="{3148B7A1-AC2E-3E5F-89A6-65B12178B069}" created="2024-03-31T16:42:48.660">
    <pc:sldMkLst xmlns:pc="http://schemas.microsoft.com/office/powerpoint/2013/main/command">
      <pc:docMk/>
      <pc:sldMk cId="1441038931" sldId="294"/>
    </pc:sldMkLst>
    <p188:txBody>
      <a:bodyPr/>
      <a:lstStyle/>
      <a:p>
        <a:r>
          <a:rPr lang="de-DE"/>
          <a:t>Oder das eher als anfang der Präsi mit Rekrutierung?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55581-5E1B-4C5C-A8B6-0ED5ED944E7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F76C0E3-4C0F-4106-8E47-40BAA921F059}">
      <dgm:prSet custT="1"/>
      <dgm:spPr/>
      <dgm:t>
        <a:bodyPr/>
        <a:lstStyle/>
        <a:p>
          <a:r>
            <a:rPr lang="de-DE" sz="2000" dirty="0"/>
            <a:t>„Als Gender Bias werden </a:t>
          </a:r>
          <a:r>
            <a:rPr lang="de-DE" sz="2000" b="1" dirty="0"/>
            <a:t>systematische Verzerrungseffekte </a:t>
          </a:r>
          <a:r>
            <a:rPr lang="de-DE" sz="2000" dirty="0"/>
            <a:t>bezeichnet, die durch </a:t>
          </a:r>
          <a:r>
            <a:rPr lang="de-DE" sz="2000" b="1" dirty="0"/>
            <a:t>geschlechtsbezogene Stereotypisierungen und Vorurteile </a:t>
          </a:r>
          <a:r>
            <a:rPr lang="de-DE" sz="2000" dirty="0"/>
            <a:t>entstehen. </a:t>
          </a:r>
        </a:p>
        <a:p>
          <a:r>
            <a:rPr lang="de-DE" sz="2000" dirty="0"/>
            <a:t>Gender Bias wirkt nicht nur in alltäglicher Kommunikation und Interaktion, sondern auch in Wissenschaft und Forschung, beispielweise bei Forschungsdesign und -ergebnissen sowie bei personalpolitischen Entscheidungen.“</a:t>
          </a:r>
        </a:p>
        <a:p>
          <a:r>
            <a:rPr lang="de-DE" sz="1500" i="1" dirty="0"/>
            <a:t> CEWS (Kompetenzzentrum Frauen in der Wissenschaft und Forschung)</a:t>
          </a:r>
        </a:p>
      </dgm:t>
    </dgm:pt>
    <dgm:pt modelId="{19043959-F869-4747-82B9-140B03821463}" type="parTrans" cxnId="{F5AE2A4D-571B-43DC-B8B3-9130DC8138C1}">
      <dgm:prSet/>
      <dgm:spPr/>
      <dgm:t>
        <a:bodyPr/>
        <a:lstStyle/>
        <a:p>
          <a:endParaRPr lang="de-DE"/>
        </a:p>
      </dgm:t>
    </dgm:pt>
    <dgm:pt modelId="{9A6CFE55-185F-447C-A7BD-5EA7C6ED8D33}" type="sibTrans" cxnId="{F5AE2A4D-571B-43DC-B8B3-9130DC8138C1}">
      <dgm:prSet/>
      <dgm:spPr/>
      <dgm:t>
        <a:bodyPr/>
        <a:lstStyle/>
        <a:p>
          <a:endParaRPr lang="de-DE"/>
        </a:p>
      </dgm:t>
    </dgm:pt>
    <dgm:pt modelId="{5610044B-67BA-4A5D-B0FE-3246C72E5FCE}" type="pres">
      <dgm:prSet presAssocID="{BFE55581-5E1B-4C5C-A8B6-0ED5ED944E75}" presName="diagram" presStyleCnt="0">
        <dgm:presLayoutVars>
          <dgm:dir/>
          <dgm:resizeHandles val="exact"/>
        </dgm:presLayoutVars>
      </dgm:prSet>
      <dgm:spPr/>
    </dgm:pt>
    <dgm:pt modelId="{64B2C7A4-4AFE-4E1B-B4D4-2CA86EAE7D46}" type="pres">
      <dgm:prSet presAssocID="{1F76C0E3-4C0F-4106-8E47-40BAA921F059}" presName="node" presStyleLbl="node1" presStyleIdx="0" presStyleCnt="1" custScaleX="86667" custScaleY="75034">
        <dgm:presLayoutVars>
          <dgm:bulletEnabled val="1"/>
        </dgm:presLayoutVars>
      </dgm:prSet>
      <dgm:spPr/>
    </dgm:pt>
  </dgm:ptLst>
  <dgm:cxnLst>
    <dgm:cxn modelId="{D0DA0005-C41E-44DA-96F7-4EB1FB79F42E}" type="presOf" srcId="{1F76C0E3-4C0F-4106-8E47-40BAA921F059}" destId="{64B2C7A4-4AFE-4E1B-B4D4-2CA86EAE7D46}" srcOrd="0" destOrd="0" presId="urn:microsoft.com/office/officeart/2005/8/layout/default"/>
    <dgm:cxn modelId="{DBA24466-1A33-4B7B-A56D-B98B72781E4B}" type="presOf" srcId="{BFE55581-5E1B-4C5C-A8B6-0ED5ED944E75}" destId="{5610044B-67BA-4A5D-B0FE-3246C72E5FCE}" srcOrd="0" destOrd="0" presId="urn:microsoft.com/office/officeart/2005/8/layout/default"/>
    <dgm:cxn modelId="{F5AE2A4D-571B-43DC-B8B3-9130DC8138C1}" srcId="{BFE55581-5E1B-4C5C-A8B6-0ED5ED944E75}" destId="{1F76C0E3-4C0F-4106-8E47-40BAA921F059}" srcOrd="0" destOrd="0" parTransId="{19043959-F869-4747-82B9-140B03821463}" sibTransId="{9A6CFE55-185F-447C-A7BD-5EA7C6ED8D33}"/>
    <dgm:cxn modelId="{F39EA32E-9D31-49E2-9230-CAC071E15F04}" type="presParOf" srcId="{5610044B-67BA-4A5D-B0FE-3246C72E5FCE}" destId="{64B2C7A4-4AFE-4E1B-B4D4-2CA86EAE7D4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E5851A-AB55-4D2E-A7D1-542399864A55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ED136F68-885D-4AB2-9C2D-90C22826CDF9}">
      <dgm:prSet/>
      <dgm:spPr/>
      <dgm:t>
        <a:bodyPr/>
        <a:lstStyle/>
        <a:p>
          <a:r>
            <a:rPr lang="de-DE"/>
            <a:t>Didaktische Kompetenzen </a:t>
          </a:r>
          <a:endParaRPr lang="en-US"/>
        </a:p>
      </dgm:t>
    </dgm:pt>
    <dgm:pt modelId="{661DB269-87A5-41CA-8F3C-AAB40446A7DF}" type="parTrans" cxnId="{B23B32C2-B7D0-4C6F-8CC6-9296692B7962}">
      <dgm:prSet/>
      <dgm:spPr/>
      <dgm:t>
        <a:bodyPr/>
        <a:lstStyle/>
        <a:p>
          <a:endParaRPr lang="en-US"/>
        </a:p>
      </dgm:t>
    </dgm:pt>
    <dgm:pt modelId="{B37952E7-5C24-49F0-9B66-58074766250F}" type="sibTrans" cxnId="{B23B32C2-B7D0-4C6F-8CC6-9296692B7962}">
      <dgm:prSet/>
      <dgm:spPr/>
      <dgm:t>
        <a:bodyPr/>
        <a:lstStyle/>
        <a:p>
          <a:endParaRPr lang="en-US"/>
        </a:p>
      </dgm:t>
    </dgm:pt>
    <dgm:pt modelId="{98CD285F-4776-4832-B321-6E56F0E9B5DE}">
      <dgm:prSet/>
      <dgm:spPr/>
      <dgm:t>
        <a:bodyPr/>
        <a:lstStyle/>
        <a:p>
          <a:r>
            <a:rPr lang="de-DE"/>
            <a:t>Kommunikative Kompetenzen </a:t>
          </a:r>
          <a:endParaRPr lang="en-US"/>
        </a:p>
      </dgm:t>
    </dgm:pt>
    <dgm:pt modelId="{AF2058BC-70BC-4058-BFAE-1A26181C48F9}" type="parTrans" cxnId="{72B972D1-B85F-4821-8DE5-BFE398373E50}">
      <dgm:prSet/>
      <dgm:spPr/>
      <dgm:t>
        <a:bodyPr/>
        <a:lstStyle/>
        <a:p>
          <a:endParaRPr lang="en-US"/>
        </a:p>
      </dgm:t>
    </dgm:pt>
    <dgm:pt modelId="{CD803F45-3842-41E4-B895-2C37BF9CBC6B}" type="sibTrans" cxnId="{72B972D1-B85F-4821-8DE5-BFE398373E50}">
      <dgm:prSet/>
      <dgm:spPr/>
      <dgm:t>
        <a:bodyPr/>
        <a:lstStyle/>
        <a:p>
          <a:endParaRPr lang="en-US"/>
        </a:p>
      </dgm:t>
    </dgm:pt>
    <dgm:pt modelId="{4797FF91-E69C-4FA2-BA6F-E71568DC5BA8}">
      <dgm:prSet/>
      <dgm:spPr/>
      <dgm:t>
        <a:bodyPr/>
        <a:lstStyle/>
        <a:p>
          <a:r>
            <a:rPr lang="de-DE"/>
            <a:t>Führungskompetenz </a:t>
          </a:r>
          <a:endParaRPr lang="en-US"/>
        </a:p>
      </dgm:t>
    </dgm:pt>
    <dgm:pt modelId="{6B22AB36-6266-4658-B0BC-19EDBF238F5B}" type="parTrans" cxnId="{7F8637DA-B65C-480A-8CAA-C7211726A5DC}">
      <dgm:prSet/>
      <dgm:spPr/>
      <dgm:t>
        <a:bodyPr/>
        <a:lstStyle/>
        <a:p>
          <a:endParaRPr lang="en-US"/>
        </a:p>
      </dgm:t>
    </dgm:pt>
    <dgm:pt modelId="{8449C287-589C-4C2A-AACC-A084532447E9}" type="sibTrans" cxnId="{7F8637DA-B65C-480A-8CAA-C7211726A5DC}">
      <dgm:prSet/>
      <dgm:spPr/>
      <dgm:t>
        <a:bodyPr/>
        <a:lstStyle/>
        <a:p>
          <a:endParaRPr lang="en-US"/>
        </a:p>
      </dgm:t>
    </dgm:pt>
    <dgm:pt modelId="{C4585C37-A25C-4EFD-9312-8E08511D01D7}">
      <dgm:prSet/>
      <dgm:spPr/>
      <dgm:t>
        <a:bodyPr/>
        <a:lstStyle/>
        <a:p>
          <a:r>
            <a:rPr lang="de-DE"/>
            <a:t>Strategische Kompetenz </a:t>
          </a:r>
          <a:endParaRPr lang="en-US"/>
        </a:p>
      </dgm:t>
    </dgm:pt>
    <dgm:pt modelId="{67B64833-70CC-4FCC-AA86-81A463F327FC}" type="parTrans" cxnId="{97C265F3-FFBC-414B-BA4E-EC36B0FC976E}">
      <dgm:prSet/>
      <dgm:spPr/>
      <dgm:t>
        <a:bodyPr/>
        <a:lstStyle/>
        <a:p>
          <a:endParaRPr lang="en-US"/>
        </a:p>
      </dgm:t>
    </dgm:pt>
    <dgm:pt modelId="{EB20D7DF-B1F4-4E18-ADA8-5B6F43EBC885}" type="sibTrans" cxnId="{97C265F3-FFBC-414B-BA4E-EC36B0FC976E}">
      <dgm:prSet/>
      <dgm:spPr/>
      <dgm:t>
        <a:bodyPr/>
        <a:lstStyle/>
        <a:p>
          <a:endParaRPr lang="en-US"/>
        </a:p>
      </dgm:t>
    </dgm:pt>
    <dgm:pt modelId="{945E77CC-CB8F-5845-BBFE-16835A9C8861}" type="pres">
      <dgm:prSet presAssocID="{7AE5851A-AB55-4D2E-A7D1-542399864A55}" presName="matrix" presStyleCnt="0">
        <dgm:presLayoutVars>
          <dgm:chMax val="1"/>
          <dgm:dir/>
          <dgm:resizeHandles val="exact"/>
        </dgm:presLayoutVars>
      </dgm:prSet>
      <dgm:spPr/>
    </dgm:pt>
    <dgm:pt modelId="{D79CE1EE-0A67-994C-AA81-4AACA926413A}" type="pres">
      <dgm:prSet presAssocID="{7AE5851A-AB55-4D2E-A7D1-542399864A55}" presName="diamond" presStyleLbl="bgShp" presStyleIdx="0" presStyleCnt="1"/>
      <dgm:spPr/>
    </dgm:pt>
    <dgm:pt modelId="{9FC322A1-3491-C04F-A6A6-4CED91C96575}" type="pres">
      <dgm:prSet presAssocID="{7AE5851A-AB55-4D2E-A7D1-542399864A5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906EE6-CE45-4847-830D-D94AA3E75A40}" type="pres">
      <dgm:prSet presAssocID="{7AE5851A-AB55-4D2E-A7D1-542399864A5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9136E-5C56-1A49-B476-16476A4FE8FA}" type="pres">
      <dgm:prSet presAssocID="{7AE5851A-AB55-4D2E-A7D1-542399864A5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0507E7-2E88-A047-9F45-5990991D0256}" type="pres">
      <dgm:prSet presAssocID="{7AE5851A-AB55-4D2E-A7D1-542399864A5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5BB0F0E-5358-5241-8AD7-CE16B0ADFD57}" type="presOf" srcId="{7AE5851A-AB55-4D2E-A7D1-542399864A55}" destId="{945E77CC-CB8F-5845-BBFE-16835A9C8861}" srcOrd="0" destOrd="0" presId="urn:microsoft.com/office/officeart/2005/8/layout/matrix3"/>
    <dgm:cxn modelId="{F832CC28-4645-DD4B-B02E-C09468DD128F}" type="presOf" srcId="{C4585C37-A25C-4EFD-9312-8E08511D01D7}" destId="{6E0507E7-2E88-A047-9F45-5990991D0256}" srcOrd="0" destOrd="0" presId="urn:microsoft.com/office/officeart/2005/8/layout/matrix3"/>
    <dgm:cxn modelId="{9F7F7F36-B6F0-CE4B-BD81-19B5FD7A2A35}" type="presOf" srcId="{4797FF91-E69C-4FA2-BA6F-E71568DC5BA8}" destId="{CE29136E-5C56-1A49-B476-16476A4FE8FA}" srcOrd="0" destOrd="0" presId="urn:microsoft.com/office/officeart/2005/8/layout/matrix3"/>
    <dgm:cxn modelId="{F16A1773-34FE-9A4E-8662-885910C4BF14}" type="presOf" srcId="{ED136F68-885D-4AB2-9C2D-90C22826CDF9}" destId="{9FC322A1-3491-C04F-A6A6-4CED91C96575}" srcOrd="0" destOrd="0" presId="urn:microsoft.com/office/officeart/2005/8/layout/matrix3"/>
    <dgm:cxn modelId="{F14B1697-9689-C247-8BD9-731CDF62FB11}" type="presOf" srcId="{98CD285F-4776-4832-B321-6E56F0E9B5DE}" destId="{00906EE6-CE45-4847-830D-D94AA3E75A40}" srcOrd="0" destOrd="0" presId="urn:microsoft.com/office/officeart/2005/8/layout/matrix3"/>
    <dgm:cxn modelId="{B23B32C2-B7D0-4C6F-8CC6-9296692B7962}" srcId="{7AE5851A-AB55-4D2E-A7D1-542399864A55}" destId="{ED136F68-885D-4AB2-9C2D-90C22826CDF9}" srcOrd="0" destOrd="0" parTransId="{661DB269-87A5-41CA-8F3C-AAB40446A7DF}" sibTransId="{B37952E7-5C24-49F0-9B66-58074766250F}"/>
    <dgm:cxn modelId="{72B972D1-B85F-4821-8DE5-BFE398373E50}" srcId="{7AE5851A-AB55-4D2E-A7D1-542399864A55}" destId="{98CD285F-4776-4832-B321-6E56F0E9B5DE}" srcOrd="1" destOrd="0" parTransId="{AF2058BC-70BC-4058-BFAE-1A26181C48F9}" sibTransId="{CD803F45-3842-41E4-B895-2C37BF9CBC6B}"/>
    <dgm:cxn modelId="{7F8637DA-B65C-480A-8CAA-C7211726A5DC}" srcId="{7AE5851A-AB55-4D2E-A7D1-542399864A55}" destId="{4797FF91-E69C-4FA2-BA6F-E71568DC5BA8}" srcOrd="2" destOrd="0" parTransId="{6B22AB36-6266-4658-B0BC-19EDBF238F5B}" sibTransId="{8449C287-589C-4C2A-AACC-A084532447E9}"/>
    <dgm:cxn modelId="{97C265F3-FFBC-414B-BA4E-EC36B0FC976E}" srcId="{7AE5851A-AB55-4D2E-A7D1-542399864A55}" destId="{C4585C37-A25C-4EFD-9312-8E08511D01D7}" srcOrd="3" destOrd="0" parTransId="{67B64833-70CC-4FCC-AA86-81A463F327FC}" sibTransId="{EB20D7DF-B1F4-4E18-ADA8-5B6F43EBC885}"/>
    <dgm:cxn modelId="{186289FA-6C60-9E41-9731-BEDE72142CAF}" type="presParOf" srcId="{945E77CC-CB8F-5845-BBFE-16835A9C8861}" destId="{D79CE1EE-0A67-994C-AA81-4AACA926413A}" srcOrd="0" destOrd="0" presId="urn:microsoft.com/office/officeart/2005/8/layout/matrix3"/>
    <dgm:cxn modelId="{05215E86-33B6-1E4A-B3A0-1FCC54B4F662}" type="presParOf" srcId="{945E77CC-CB8F-5845-BBFE-16835A9C8861}" destId="{9FC322A1-3491-C04F-A6A6-4CED91C96575}" srcOrd="1" destOrd="0" presId="urn:microsoft.com/office/officeart/2005/8/layout/matrix3"/>
    <dgm:cxn modelId="{109D898C-BEAB-A84D-9CFF-1814F09678D3}" type="presParOf" srcId="{945E77CC-CB8F-5845-BBFE-16835A9C8861}" destId="{00906EE6-CE45-4847-830D-D94AA3E75A40}" srcOrd="2" destOrd="0" presId="urn:microsoft.com/office/officeart/2005/8/layout/matrix3"/>
    <dgm:cxn modelId="{6781B777-D94C-444B-A835-61C433B75657}" type="presParOf" srcId="{945E77CC-CB8F-5845-BBFE-16835A9C8861}" destId="{CE29136E-5C56-1A49-B476-16476A4FE8FA}" srcOrd="3" destOrd="0" presId="urn:microsoft.com/office/officeart/2005/8/layout/matrix3"/>
    <dgm:cxn modelId="{987CB12F-131E-5E41-ADFB-B2AC86B6E845}" type="presParOf" srcId="{945E77CC-CB8F-5845-BBFE-16835A9C8861}" destId="{6E0507E7-2E88-A047-9F45-5990991D025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55FB0E-F894-47FF-9005-A491D48C8D34}" type="doc">
      <dgm:prSet loTypeId="urn:microsoft.com/office/officeart/2005/8/layout/process4" loCatId="hierarchy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285B1126-DD58-408C-AE16-07A84519C32E}">
      <dgm:prSet/>
      <dgm:spPr/>
      <dgm:t>
        <a:bodyPr/>
        <a:lstStyle/>
        <a:p>
          <a:r>
            <a:rPr lang="de-DE"/>
            <a:t>Mangel an weiblichen Vorbildern und männliche Dominanz in der Wissenschaft </a:t>
          </a:r>
          <a:endParaRPr lang="en-US"/>
        </a:p>
      </dgm:t>
    </dgm:pt>
    <dgm:pt modelId="{81C5F2B2-FE17-4E65-8EAC-64519CA6AA08}" type="parTrans" cxnId="{F7C3F876-B17B-44CE-87BA-3BE2F0CDEFCB}">
      <dgm:prSet/>
      <dgm:spPr/>
      <dgm:t>
        <a:bodyPr/>
        <a:lstStyle/>
        <a:p>
          <a:endParaRPr lang="en-US"/>
        </a:p>
      </dgm:t>
    </dgm:pt>
    <dgm:pt modelId="{1F72AA5B-AAB6-4193-894A-62A6E5FAEE45}" type="sibTrans" cxnId="{F7C3F876-B17B-44CE-87BA-3BE2F0CDEFCB}">
      <dgm:prSet/>
      <dgm:spPr/>
      <dgm:t>
        <a:bodyPr/>
        <a:lstStyle/>
        <a:p>
          <a:endParaRPr lang="en-US"/>
        </a:p>
      </dgm:t>
    </dgm:pt>
    <dgm:pt modelId="{C2940643-0559-4E6D-A62C-661267C61CBF}">
      <dgm:prSet/>
      <dgm:spPr/>
      <dgm:t>
        <a:bodyPr/>
        <a:lstStyle/>
        <a:p>
          <a:r>
            <a:rPr lang="de-DE"/>
            <a:t>Vorurteile über Frauen in der Wissenschaft verankern sich auch bei jungen Wissenschaftlerinnen selber </a:t>
          </a:r>
          <a:endParaRPr lang="en-US"/>
        </a:p>
      </dgm:t>
    </dgm:pt>
    <dgm:pt modelId="{4B9F88CB-B89E-44C6-8926-FCBEBC70EC65}" type="parTrans" cxnId="{8800C6D0-85BC-44AC-9E7D-BAE8E05805F6}">
      <dgm:prSet/>
      <dgm:spPr/>
      <dgm:t>
        <a:bodyPr/>
        <a:lstStyle/>
        <a:p>
          <a:endParaRPr lang="en-US"/>
        </a:p>
      </dgm:t>
    </dgm:pt>
    <dgm:pt modelId="{DD529939-D9E3-4DA1-B530-83EAB8783451}" type="sibTrans" cxnId="{8800C6D0-85BC-44AC-9E7D-BAE8E05805F6}">
      <dgm:prSet/>
      <dgm:spPr/>
      <dgm:t>
        <a:bodyPr/>
        <a:lstStyle/>
        <a:p>
          <a:endParaRPr lang="en-US"/>
        </a:p>
      </dgm:t>
    </dgm:pt>
    <dgm:pt modelId="{8CA0FE3A-B5F1-4A89-BE0B-F22F71EABCF5}">
      <dgm:prSet/>
      <dgm:spPr/>
      <dgm:t>
        <a:bodyPr/>
        <a:lstStyle/>
        <a:p>
          <a:r>
            <a:rPr lang="de-DE"/>
            <a:t>Spätere Verankerung des Berufsziels "Professorin" im Selbstbild von Wissenschaftlerinnen im Vergleich zu ihren männlichen Kollegen.</a:t>
          </a:r>
          <a:endParaRPr lang="en-US"/>
        </a:p>
      </dgm:t>
    </dgm:pt>
    <dgm:pt modelId="{CA01D042-A408-4771-9091-2586ABB0F984}" type="parTrans" cxnId="{1DE789F4-C52F-4AA8-87C5-6905117351B5}">
      <dgm:prSet/>
      <dgm:spPr/>
      <dgm:t>
        <a:bodyPr/>
        <a:lstStyle/>
        <a:p>
          <a:endParaRPr lang="en-US"/>
        </a:p>
      </dgm:t>
    </dgm:pt>
    <dgm:pt modelId="{AFB5D693-E6C1-4B24-8FC1-51040C977FA5}" type="sibTrans" cxnId="{1DE789F4-C52F-4AA8-87C5-6905117351B5}">
      <dgm:prSet/>
      <dgm:spPr/>
      <dgm:t>
        <a:bodyPr/>
        <a:lstStyle/>
        <a:p>
          <a:endParaRPr lang="en-US"/>
        </a:p>
      </dgm:t>
    </dgm:pt>
    <dgm:pt modelId="{3F33B2C8-01EF-4B5B-8E4F-65A5575AE920}">
      <dgm:prSet/>
      <dgm:spPr/>
      <dgm:t>
        <a:bodyPr/>
        <a:lstStyle/>
        <a:p>
          <a:r>
            <a:rPr lang="de-DE"/>
            <a:t>Das Auftreten und die Selbstsicherheit kann dadurch beeinflusst werden  </a:t>
          </a:r>
          <a:endParaRPr lang="en-US"/>
        </a:p>
      </dgm:t>
    </dgm:pt>
    <dgm:pt modelId="{02AF06B0-9A12-4E4B-9410-93FD9D1641ED}" type="parTrans" cxnId="{137B50C1-44CA-4829-B6A7-E8B2285CEF00}">
      <dgm:prSet/>
      <dgm:spPr/>
      <dgm:t>
        <a:bodyPr/>
        <a:lstStyle/>
        <a:p>
          <a:endParaRPr lang="en-US"/>
        </a:p>
      </dgm:t>
    </dgm:pt>
    <dgm:pt modelId="{E8C5D23B-F0FA-4A95-9FE7-A86335983D7C}" type="sibTrans" cxnId="{137B50C1-44CA-4829-B6A7-E8B2285CEF00}">
      <dgm:prSet/>
      <dgm:spPr/>
      <dgm:t>
        <a:bodyPr/>
        <a:lstStyle/>
        <a:p>
          <a:endParaRPr lang="en-US"/>
        </a:p>
      </dgm:t>
    </dgm:pt>
    <dgm:pt modelId="{951E2AD3-1044-CF46-897A-B5FFE2515EF3}" type="pres">
      <dgm:prSet presAssocID="{9E55FB0E-F894-47FF-9005-A491D48C8D34}" presName="Name0" presStyleCnt="0">
        <dgm:presLayoutVars>
          <dgm:dir/>
          <dgm:animLvl val="lvl"/>
          <dgm:resizeHandles val="exact"/>
        </dgm:presLayoutVars>
      </dgm:prSet>
      <dgm:spPr/>
    </dgm:pt>
    <dgm:pt modelId="{0A176EFE-D8A3-3646-9ED8-0DCAE08CF343}" type="pres">
      <dgm:prSet presAssocID="{3F33B2C8-01EF-4B5B-8E4F-65A5575AE920}" presName="boxAndChildren" presStyleCnt="0"/>
      <dgm:spPr/>
    </dgm:pt>
    <dgm:pt modelId="{623B8EFD-CCA8-7C45-8E72-3CBCB07EF414}" type="pres">
      <dgm:prSet presAssocID="{3F33B2C8-01EF-4B5B-8E4F-65A5575AE920}" presName="parentTextBox" presStyleLbl="node1" presStyleIdx="0" presStyleCnt="4"/>
      <dgm:spPr/>
    </dgm:pt>
    <dgm:pt modelId="{1468DF31-6FC0-2840-89E3-FA141423A567}" type="pres">
      <dgm:prSet presAssocID="{AFB5D693-E6C1-4B24-8FC1-51040C977FA5}" presName="sp" presStyleCnt="0"/>
      <dgm:spPr/>
    </dgm:pt>
    <dgm:pt modelId="{ED29A61F-C8B6-8E4C-B7EC-536F0BA5106B}" type="pres">
      <dgm:prSet presAssocID="{8CA0FE3A-B5F1-4A89-BE0B-F22F71EABCF5}" presName="arrowAndChildren" presStyleCnt="0"/>
      <dgm:spPr/>
    </dgm:pt>
    <dgm:pt modelId="{CE13EA94-FE7D-9C4E-BC5A-2678A8BFC8C6}" type="pres">
      <dgm:prSet presAssocID="{8CA0FE3A-B5F1-4A89-BE0B-F22F71EABCF5}" presName="parentTextArrow" presStyleLbl="node1" presStyleIdx="1" presStyleCnt="4"/>
      <dgm:spPr/>
    </dgm:pt>
    <dgm:pt modelId="{4CBBA92B-A016-BA4A-A982-CB7898AFF6F2}" type="pres">
      <dgm:prSet presAssocID="{DD529939-D9E3-4DA1-B530-83EAB8783451}" presName="sp" presStyleCnt="0"/>
      <dgm:spPr/>
    </dgm:pt>
    <dgm:pt modelId="{59D8673E-B2BC-A841-A91A-8E26DEA558DC}" type="pres">
      <dgm:prSet presAssocID="{C2940643-0559-4E6D-A62C-661267C61CBF}" presName="arrowAndChildren" presStyleCnt="0"/>
      <dgm:spPr/>
    </dgm:pt>
    <dgm:pt modelId="{44FECD5D-9DB7-904D-B847-6670D40442EB}" type="pres">
      <dgm:prSet presAssocID="{C2940643-0559-4E6D-A62C-661267C61CBF}" presName="parentTextArrow" presStyleLbl="node1" presStyleIdx="2" presStyleCnt="4"/>
      <dgm:spPr/>
    </dgm:pt>
    <dgm:pt modelId="{FC6C20D1-4AE4-9046-98FF-D788E7B6638C}" type="pres">
      <dgm:prSet presAssocID="{1F72AA5B-AAB6-4193-894A-62A6E5FAEE45}" presName="sp" presStyleCnt="0"/>
      <dgm:spPr/>
    </dgm:pt>
    <dgm:pt modelId="{86EE9472-F548-B640-8347-F536056020FC}" type="pres">
      <dgm:prSet presAssocID="{285B1126-DD58-408C-AE16-07A84519C32E}" presName="arrowAndChildren" presStyleCnt="0"/>
      <dgm:spPr/>
    </dgm:pt>
    <dgm:pt modelId="{E4322BF5-ABE4-2A4E-9497-12D4E8ADC7AC}" type="pres">
      <dgm:prSet presAssocID="{285B1126-DD58-408C-AE16-07A84519C32E}" presName="parentTextArrow" presStyleLbl="node1" presStyleIdx="3" presStyleCnt="4"/>
      <dgm:spPr/>
    </dgm:pt>
  </dgm:ptLst>
  <dgm:cxnLst>
    <dgm:cxn modelId="{F7C3F876-B17B-44CE-87BA-3BE2F0CDEFCB}" srcId="{9E55FB0E-F894-47FF-9005-A491D48C8D34}" destId="{285B1126-DD58-408C-AE16-07A84519C32E}" srcOrd="0" destOrd="0" parTransId="{81C5F2B2-FE17-4E65-8EAC-64519CA6AA08}" sibTransId="{1F72AA5B-AAB6-4193-894A-62A6E5FAEE45}"/>
    <dgm:cxn modelId="{B638B29D-9578-274D-93C2-E616E9E8F67B}" type="presOf" srcId="{8CA0FE3A-B5F1-4A89-BE0B-F22F71EABCF5}" destId="{CE13EA94-FE7D-9C4E-BC5A-2678A8BFC8C6}" srcOrd="0" destOrd="0" presId="urn:microsoft.com/office/officeart/2005/8/layout/process4"/>
    <dgm:cxn modelId="{137B50C1-44CA-4829-B6A7-E8B2285CEF00}" srcId="{9E55FB0E-F894-47FF-9005-A491D48C8D34}" destId="{3F33B2C8-01EF-4B5B-8E4F-65A5575AE920}" srcOrd="3" destOrd="0" parTransId="{02AF06B0-9A12-4E4B-9410-93FD9D1641ED}" sibTransId="{E8C5D23B-F0FA-4A95-9FE7-A86335983D7C}"/>
    <dgm:cxn modelId="{AC9249C4-0392-B54A-8427-A0D8000D7D0B}" type="presOf" srcId="{285B1126-DD58-408C-AE16-07A84519C32E}" destId="{E4322BF5-ABE4-2A4E-9497-12D4E8ADC7AC}" srcOrd="0" destOrd="0" presId="urn:microsoft.com/office/officeart/2005/8/layout/process4"/>
    <dgm:cxn modelId="{8800C6D0-85BC-44AC-9E7D-BAE8E05805F6}" srcId="{9E55FB0E-F894-47FF-9005-A491D48C8D34}" destId="{C2940643-0559-4E6D-A62C-661267C61CBF}" srcOrd="1" destOrd="0" parTransId="{4B9F88CB-B89E-44C6-8926-FCBEBC70EC65}" sibTransId="{DD529939-D9E3-4DA1-B530-83EAB8783451}"/>
    <dgm:cxn modelId="{79F559D6-1C5E-4746-B012-FF9E75167B1F}" type="presOf" srcId="{C2940643-0559-4E6D-A62C-661267C61CBF}" destId="{44FECD5D-9DB7-904D-B847-6670D40442EB}" srcOrd="0" destOrd="0" presId="urn:microsoft.com/office/officeart/2005/8/layout/process4"/>
    <dgm:cxn modelId="{707920DE-5039-8349-8510-82EF586E05DB}" type="presOf" srcId="{3F33B2C8-01EF-4B5B-8E4F-65A5575AE920}" destId="{623B8EFD-CCA8-7C45-8E72-3CBCB07EF414}" srcOrd="0" destOrd="0" presId="urn:microsoft.com/office/officeart/2005/8/layout/process4"/>
    <dgm:cxn modelId="{1DE789F4-C52F-4AA8-87C5-6905117351B5}" srcId="{9E55FB0E-F894-47FF-9005-A491D48C8D34}" destId="{8CA0FE3A-B5F1-4A89-BE0B-F22F71EABCF5}" srcOrd="2" destOrd="0" parTransId="{CA01D042-A408-4771-9091-2586ABB0F984}" sibTransId="{AFB5D693-E6C1-4B24-8FC1-51040C977FA5}"/>
    <dgm:cxn modelId="{DD32A1F9-7A80-A341-A78C-644D3CF85C30}" type="presOf" srcId="{9E55FB0E-F894-47FF-9005-A491D48C8D34}" destId="{951E2AD3-1044-CF46-897A-B5FFE2515EF3}" srcOrd="0" destOrd="0" presId="urn:microsoft.com/office/officeart/2005/8/layout/process4"/>
    <dgm:cxn modelId="{15EDFFBD-0BCD-9B4C-82F3-7443AE65DD66}" type="presParOf" srcId="{951E2AD3-1044-CF46-897A-B5FFE2515EF3}" destId="{0A176EFE-D8A3-3646-9ED8-0DCAE08CF343}" srcOrd="0" destOrd="0" presId="urn:microsoft.com/office/officeart/2005/8/layout/process4"/>
    <dgm:cxn modelId="{47960B07-ACEB-3540-BF87-B8ADC0D68571}" type="presParOf" srcId="{0A176EFE-D8A3-3646-9ED8-0DCAE08CF343}" destId="{623B8EFD-CCA8-7C45-8E72-3CBCB07EF414}" srcOrd="0" destOrd="0" presId="urn:microsoft.com/office/officeart/2005/8/layout/process4"/>
    <dgm:cxn modelId="{65975DAD-A13C-6640-9391-E979D7E3F347}" type="presParOf" srcId="{951E2AD3-1044-CF46-897A-B5FFE2515EF3}" destId="{1468DF31-6FC0-2840-89E3-FA141423A567}" srcOrd="1" destOrd="0" presId="urn:microsoft.com/office/officeart/2005/8/layout/process4"/>
    <dgm:cxn modelId="{CA51E0A9-50E6-064F-A2FC-E1DEE434D0F4}" type="presParOf" srcId="{951E2AD3-1044-CF46-897A-B5FFE2515EF3}" destId="{ED29A61F-C8B6-8E4C-B7EC-536F0BA5106B}" srcOrd="2" destOrd="0" presId="urn:microsoft.com/office/officeart/2005/8/layout/process4"/>
    <dgm:cxn modelId="{3A587EFC-A379-AC44-AAD6-DEFFFA3C6774}" type="presParOf" srcId="{ED29A61F-C8B6-8E4C-B7EC-536F0BA5106B}" destId="{CE13EA94-FE7D-9C4E-BC5A-2678A8BFC8C6}" srcOrd="0" destOrd="0" presId="urn:microsoft.com/office/officeart/2005/8/layout/process4"/>
    <dgm:cxn modelId="{3FBF23D0-D573-7A46-B0A4-A1CB02D1DFCF}" type="presParOf" srcId="{951E2AD3-1044-CF46-897A-B5FFE2515EF3}" destId="{4CBBA92B-A016-BA4A-A982-CB7898AFF6F2}" srcOrd="3" destOrd="0" presId="urn:microsoft.com/office/officeart/2005/8/layout/process4"/>
    <dgm:cxn modelId="{ED58BAB0-B08F-8C49-A18D-99797A680580}" type="presParOf" srcId="{951E2AD3-1044-CF46-897A-B5FFE2515EF3}" destId="{59D8673E-B2BC-A841-A91A-8E26DEA558DC}" srcOrd="4" destOrd="0" presId="urn:microsoft.com/office/officeart/2005/8/layout/process4"/>
    <dgm:cxn modelId="{2E369777-8B09-524E-847B-D0BA232B86AD}" type="presParOf" srcId="{59D8673E-B2BC-A841-A91A-8E26DEA558DC}" destId="{44FECD5D-9DB7-904D-B847-6670D40442EB}" srcOrd="0" destOrd="0" presId="urn:microsoft.com/office/officeart/2005/8/layout/process4"/>
    <dgm:cxn modelId="{E2555688-28A3-DC49-A0D3-70B63EF56C89}" type="presParOf" srcId="{951E2AD3-1044-CF46-897A-B5FFE2515EF3}" destId="{FC6C20D1-4AE4-9046-98FF-D788E7B6638C}" srcOrd="5" destOrd="0" presId="urn:microsoft.com/office/officeart/2005/8/layout/process4"/>
    <dgm:cxn modelId="{D5794E3D-BCFD-1F4D-B13E-CDDD6BE8345F}" type="presParOf" srcId="{951E2AD3-1044-CF46-897A-B5FFE2515EF3}" destId="{86EE9472-F548-B640-8347-F536056020FC}" srcOrd="6" destOrd="0" presId="urn:microsoft.com/office/officeart/2005/8/layout/process4"/>
    <dgm:cxn modelId="{9B50BD79-5084-6144-B18F-CD6E89A6936D}" type="presParOf" srcId="{86EE9472-F548-B640-8347-F536056020FC}" destId="{E4322BF5-ABE4-2A4E-9497-12D4E8ADC7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158F96-DC0B-4E95-B3CB-A4D2B14BFB0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C4D6F1C-D3E7-4B45-869D-19010B5F4134}">
      <dgm:prSet/>
      <dgm:spPr/>
      <dgm:t>
        <a:bodyPr/>
        <a:lstStyle/>
        <a:p>
          <a:r>
            <a:rPr lang="de-DE"/>
            <a:t>Externe Ermutigung spielt eine größere Rolle für Wissenschaftlerinnen bei der Karriereentwicklung.</a:t>
          </a:r>
          <a:endParaRPr lang="en-US"/>
        </a:p>
      </dgm:t>
    </dgm:pt>
    <dgm:pt modelId="{E74870F3-D2AA-4AB4-A04E-1B390CD28B07}" type="parTrans" cxnId="{98C2624A-645A-4566-9015-70596D16C7C7}">
      <dgm:prSet/>
      <dgm:spPr/>
      <dgm:t>
        <a:bodyPr/>
        <a:lstStyle/>
        <a:p>
          <a:endParaRPr lang="en-US"/>
        </a:p>
      </dgm:t>
    </dgm:pt>
    <dgm:pt modelId="{15C150F1-24F4-448E-AA3A-75B23B97DF9A}" type="sibTrans" cxnId="{98C2624A-645A-4566-9015-70596D16C7C7}">
      <dgm:prSet/>
      <dgm:spPr/>
      <dgm:t>
        <a:bodyPr/>
        <a:lstStyle/>
        <a:p>
          <a:endParaRPr lang="en-US"/>
        </a:p>
      </dgm:t>
    </dgm:pt>
    <dgm:pt modelId="{0BC98B76-B692-4F99-B671-07EFB74471FC}">
      <dgm:prSet/>
      <dgm:spPr/>
      <dgm:t>
        <a:bodyPr/>
        <a:lstStyle/>
        <a:p>
          <a:r>
            <a:rPr lang="de-DE" dirty="0"/>
            <a:t>Ermutigung durch Dritte beeinflusst Bewerbungen und Karrierefortschritte.</a:t>
          </a:r>
          <a:endParaRPr lang="en-US" dirty="0"/>
        </a:p>
      </dgm:t>
    </dgm:pt>
    <dgm:pt modelId="{38CD5DA0-1EFA-4BB8-9EFA-B125675C8903}" type="parTrans" cxnId="{2C35C48E-9727-4D83-99B2-6B5C23739BDC}">
      <dgm:prSet/>
      <dgm:spPr/>
      <dgm:t>
        <a:bodyPr/>
        <a:lstStyle/>
        <a:p>
          <a:endParaRPr lang="en-US"/>
        </a:p>
      </dgm:t>
    </dgm:pt>
    <dgm:pt modelId="{A75D74A5-4E5B-4679-878D-10DA484494CF}" type="sibTrans" cxnId="{2C35C48E-9727-4D83-99B2-6B5C23739BDC}">
      <dgm:prSet/>
      <dgm:spPr/>
      <dgm:t>
        <a:bodyPr/>
        <a:lstStyle/>
        <a:p>
          <a:endParaRPr lang="en-US"/>
        </a:p>
      </dgm:t>
    </dgm:pt>
    <dgm:pt modelId="{411A8F68-76C8-9644-BFD6-8597199249CA}" type="pres">
      <dgm:prSet presAssocID="{85158F96-DC0B-4E95-B3CB-A4D2B14BFB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46E048-4657-1148-BA63-57441DF3CEFD}" type="pres">
      <dgm:prSet presAssocID="{FC4D6F1C-D3E7-4B45-869D-19010B5F4134}" presName="hierRoot1" presStyleCnt="0"/>
      <dgm:spPr/>
    </dgm:pt>
    <dgm:pt modelId="{04433A44-4DFA-0E40-99F5-D7DE1127AB95}" type="pres">
      <dgm:prSet presAssocID="{FC4D6F1C-D3E7-4B45-869D-19010B5F4134}" presName="composite" presStyleCnt="0"/>
      <dgm:spPr/>
    </dgm:pt>
    <dgm:pt modelId="{7ABEA7E0-DFED-E74A-9022-9F3FC289C499}" type="pres">
      <dgm:prSet presAssocID="{FC4D6F1C-D3E7-4B45-869D-19010B5F4134}" presName="background" presStyleLbl="node0" presStyleIdx="0" presStyleCnt="2"/>
      <dgm:spPr/>
    </dgm:pt>
    <dgm:pt modelId="{3BFCF0B7-2778-C44E-8A53-BD5E3A00BCB8}" type="pres">
      <dgm:prSet presAssocID="{FC4D6F1C-D3E7-4B45-869D-19010B5F4134}" presName="text" presStyleLbl="fgAcc0" presStyleIdx="0" presStyleCnt="2">
        <dgm:presLayoutVars>
          <dgm:chPref val="3"/>
        </dgm:presLayoutVars>
      </dgm:prSet>
      <dgm:spPr/>
    </dgm:pt>
    <dgm:pt modelId="{703CC5AA-9426-6D4B-A80C-916C90E68930}" type="pres">
      <dgm:prSet presAssocID="{FC4D6F1C-D3E7-4B45-869D-19010B5F4134}" presName="hierChild2" presStyleCnt="0"/>
      <dgm:spPr/>
    </dgm:pt>
    <dgm:pt modelId="{3C5789E3-B1D0-174B-B1B5-2DF0091F9099}" type="pres">
      <dgm:prSet presAssocID="{0BC98B76-B692-4F99-B671-07EFB74471FC}" presName="hierRoot1" presStyleCnt="0"/>
      <dgm:spPr/>
    </dgm:pt>
    <dgm:pt modelId="{C37A8083-97C6-4A41-B8B8-A443C1438D4F}" type="pres">
      <dgm:prSet presAssocID="{0BC98B76-B692-4F99-B671-07EFB74471FC}" presName="composite" presStyleCnt="0"/>
      <dgm:spPr/>
    </dgm:pt>
    <dgm:pt modelId="{AEADBBFA-8C7E-F646-B8AE-3F0EE5E308CE}" type="pres">
      <dgm:prSet presAssocID="{0BC98B76-B692-4F99-B671-07EFB74471FC}" presName="background" presStyleLbl="node0" presStyleIdx="1" presStyleCnt="2"/>
      <dgm:spPr/>
    </dgm:pt>
    <dgm:pt modelId="{9B7073F5-5FD7-574C-A1CA-89CAE571F048}" type="pres">
      <dgm:prSet presAssocID="{0BC98B76-B692-4F99-B671-07EFB74471FC}" presName="text" presStyleLbl="fgAcc0" presStyleIdx="1" presStyleCnt="2">
        <dgm:presLayoutVars>
          <dgm:chPref val="3"/>
        </dgm:presLayoutVars>
      </dgm:prSet>
      <dgm:spPr/>
    </dgm:pt>
    <dgm:pt modelId="{667620B8-9D2A-2147-B5FA-BC2EDFFF27F0}" type="pres">
      <dgm:prSet presAssocID="{0BC98B76-B692-4F99-B671-07EFB74471FC}" presName="hierChild2" presStyleCnt="0"/>
      <dgm:spPr/>
    </dgm:pt>
  </dgm:ptLst>
  <dgm:cxnLst>
    <dgm:cxn modelId="{CD0C6D0A-4568-3C43-A2F7-D27AADE9C876}" type="presOf" srcId="{0BC98B76-B692-4F99-B671-07EFB74471FC}" destId="{9B7073F5-5FD7-574C-A1CA-89CAE571F048}" srcOrd="0" destOrd="0" presId="urn:microsoft.com/office/officeart/2005/8/layout/hierarchy1"/>
    <dgm:cxn modelId="{98C2624A-645A-4566-9015-70596D16C7C7}" srcId="{85158F96-DC0B-4E95-B3CB-A4D2B14BFB00}" destId="{FC4D6F1C-D3E7-4B45-869D-19010B5F4134}" srcOrd="0" destOrd="0" parTransId="{E74870F3-D2AA-4AB4-A04E-1B390CD28B07}" sibTransId="{15C150F1-24F4-448E-AA3A-75B23B97DF9A}"/>
    <dgm:cxn modelId="{2C35C48E-9727-4D83-99B2-6B5C23739BDC}" srcId="{85158F96-DC0B-4E95-B3CB-A4D2B14BFB00}" destId="{0BC98B76-B692-4F99-B671-07EFB74471FC}" srcOrd="1" destOrd="0" parTransId="{38CD5DA0-1EFA-4BB8-9EFA-B125675C8903}" sibTransId="{A75D74A5-4E5B-4679-878D-10DA484494CF}"/>
    <dgm:cxn modelId="{A62CA6D0-7C2C-9C4D-A214-7CD2C48EA6E3}" type="presOf" srcId="{FC4D6F1C-D3E7-4B45-869D-19010B5F4134}" destId="{3BFCF0B7-2778-C44E-8A53-BD5E3A00BCB8}" srcOrd="0" destOrd="0" presId="urn:microsoft.com/office/officeart/2005/8/layout/hierarchy1"/>
    <dgm:cxn modelId="{997A4EED-2D5D-1E49-8E8C-8E2C83913C29}" type="presOf" srcId="{85158F96-DC0B-4E95-B3CB-A4D2B14BFB00}" destId="{411A8F68-76C8-9644-BFD6-8597199249CA}" srcOrd="0" destOrd="0" presId="urn:microsoft.com/office/officeart/2005/8/layout/hierarchy1"/>
    <dgm:cxn modelId="{BAF02D66-9357-B64F-8A95-6364A6EBA0C7}" type="presParOf" srcId="{411A8F68-76C8-9644-BFD6-8597199249CA}" destId="{9246E048-4657-1148-BA63-57441DF3CEFD}" srcOrd="0" destOrd="0" presId="urn:microsoft.com/office/officeart/2005/8/layout/hierarchy1"/>
    <dgm:cxn modelId="{F986BE51-2981-EE4B-B7A7-A754B69A3F87}" type="presParOf" srcId="{9246E048-4657-1148-BA63-57441DF3CEFD}" destId="{04433A44-4DFA-0E40-99F5-D7DE1127AB95}" srcOrd="0" destOrd="0" presId="urn:microsoft.com/office/officeart/2005/8/layout/hierarchy1"/>
    <dgm:cxn modelId="{A13D485F-F055-F341-ADEA-1DF60360FEE1}" type="presParOf" srcId="{04433A44-4DFA-0E40-99F5-D7DE1127AB95}" destId="{7ABEA7E0-DFED-E74A-9022-9F3FC289C499}" srcOrd="0" destOrd="0" presId="urn:microsoft.com/office/officeart/2005/8/layout/hierarchy1"/>
    <dgm:cxn modelId="{9600B50D-8FC4-DA44-967E-1FDB66B48112}" type="presParOf" srcId="{04433A44-4DFA-0E40-99F5-D7DE1127AB95}" destId="{3BFCF0B7-2778-C44E-8A53-BD5E3A00BCB8}" srcOrd="1" destOrd="0" presId="urn:microsoft.com/office/officeart/2005/8/layout/hierarchy1"/>
    <dgm:cxn modelId="{9C1488FE-4CD8-A44A-9F26-45754DDFED1C}" type="presParOf" srcId="{9246E048-4657-1148-BA63-57441DF3CEFD}" destId="{703CC5AA-9426-6D4B-A80C-916C90E68930}" srcOrd="1" destOrd="0" presId="urn:microsoft.com/office/officeart/2005/8/layout/hierarchy1"/>
    <dgm:cxn modelId="{D524BE92-C4B2-C542-A6F5-45DB7EBEB8D9}" type="presParOf" srcId="{411A8F68-76C8-9644-BFD6-8597199249CA}" destId="{3C5789E3-B1D0-174B-B1B5-2DF0091F9099}" srcOrd="1" destOrd="0" presId="urn:microsoft.com/office/officeart/2005/8/layout/hierarchy1"/>
    <dgm:cxn modelId="{F889F9B2-C8BE-4A4C-BE68-9A4871F4A52B}" type="presParOf" srcId="{3C5789E3-B1D0-174B-B1B5-2DF0091F9099}" destId="{C37A8083-97C6-4A41-B8B8-A443C1438D4F}" srcOrd="0" destOrd="0" presId="urn:microsoft.com/office/officeart/2005/8/layout/hierarchy1"/>
    <dgm:cxn modelId="{A103CB7F-D153-1046-9445-0F2C65624131}" type="presParOf" srcId="{C37A8083-97C6-4A41-B8B8-A443C1438D4F}" destId="{AEADBBFA-8C7E-F646-B8AE-3F0EE5E308CE}" srcOrd="0" destOrd="0" presId="urn:microsoft.com/office/officeart/2005/8/layout/hierarchy1"/>
    <dgm:cxn modelId="{6F414889-F2F3-AE48-BC95-C6D4E71B78FA}" type="presParOf" srcId="{C37A8083-97C6-4A41-B8B8-A443C1438D4F}" destId="{9B7073F5-5FD7-574C-A1CA-89CAE571F048}" srcOrd="1" destOrd="0" presId="urn:microsoft.com/office/officeart/2005/8/layout/hierarchy1"/>
    <dgm:cxn modelId="{8C070F07-BDBC-FF4E-BB19-C3C2E150F43B}" type="presParOf" srcId="{3C5789E3-B1D0-174B-B1B5-2DF0091F9099}" destId="{667620B8-9D2A-2147-B5FA-BC2EDFFF27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FB7A0-4569-49AD-A46D-8921575A4B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2716B5-A6E1-41D4-B6A6-79F3350E0CB0}">
      <dgm:prSet custT="1"/>
      <dgm:spPr/>
      <dgm:t>
        <a:bodyPr/>
        <a:lstStyle/>
        <a:p>
          <a:r>
            <a:rPr lang="de-DE" sz="1700" dirty="0"/>
            <a:t>Fortdauer von Wissenslücken, da unterschiedliche Perspektiven und Erfahrungen fehlen</a:t>
          </a:r>
        </a:p>
      </dgm:t>
    </dgm:pt>
    <dgm:pt modelId="{34B10A34-00EB-4BF6-B33C-B73AE642F075}" type="parTrans" cxnId="{1424B45F-C32D-4E85-B36D-97116705B27F}">
      <dgm:prSet/>
      <dgm:spPr/>
      <dgm:t>
        <a:bodyPr/>
        <a:lstStyle/>
        <a:p>
          <a:endParaRPr lang="de-DE"/>
        </a:p>
      </dgm:t>
    </dgm:pt>
    <dgm:pt modelId="{0E02D391-842E-47AF-9079-7D6AB3230CAA}" type="sibTrans" cxnId="{1424B45F-C32D-4E85-B36D-97116705B27F}">
      <dgm:prSet/>
      <dgm:spPr/>
      <dgm:t>
        <a:bodyPr/>
        <a:lstStyle/>
        <a:p>
          <a:endParaRPr lang="de-DE"/>
        </a:p>
      </dgm:t>
    </dgm:pt>
    <dgm:pt modelId="{B508DA90-C4E9-42C1-8DD4-8A0E454D46AA}">
      <dgm:prSet custT="1"/>
      <dgm:spPr/>
      <dgm:t>
        <a:bodyPr/>
        <a:lstStyle/>
        <a:p>
          <a:r>
            <a:rPr lang="de-DE" sz="1700" dirty="0"/>
            <a:t>Eine vielfältige Forschungsgemeinschaft, die Frauen angemessen repräsentiert, ist entscheidend, um die Bedürfnisse und Anliegen von Frauen im Sport und in der Bewegungsmedizin umfassend zu verstehen und anzugehen.</a:t>
          </a:r>
        </a:p>
      </dgm:t>
    </dgm:pt>
    <dgm:pt modelId="{569EAB89-C1DB-4AE0-A3DB-A2FE8173EFB0}" type="parTrans" cxnId="{55C4653F-DCE8-4ADE-AF44-E13B53CE2F1C}">
      <dgm:prSet/>
      <dgm:spPr/>
      <dgm:t>
        <a:bodyPr/>
        <a:lstStyle/>
        <a:p>
          <a:endParaRPr lang="de-DE"/>
        </a:p>
      </dgm:t>
    </dgm:pt>
    <dgm:pt modelId="{0AC88063-7092-40CB-B40B-91E4A103AB02}" type="sibTrans" cxnId="{55C4653F-DCE8-4ADE-AF44-E13B53CE2F1C}">
      <dgm:prSet/>
      <dgm:spPr/>
      <dgm:t>
        <a:bodyPr/>
        <a:lstStyle/>
        <a:p>
          <a:endParaRPr lang="de-DE"/>
        </a:p>
      </dgm:t>
    </dgm:pt>
    <dgm:pt modelId="{9CFF01E7-CB82-49FF-A1A4-3685681FF925}">
      <dgm:prSet custT="1"/>
      <dgm:spPr/>
      <dgm:t>
        <a:bodyPr/>
        <a:lstStyle/>
        <a:p>
          <a:r>
            <a:rPr lang="de-DE" sz="1700" dirty="0"/>
            <a:t>bestimmte Aspekte der Gesundheit und Leistung von Frauen werden vernachlässigt, was die Qualität und Relevanz der Forschung beeinträchtigen kann</a:t>
          </a:r>
        </a:p>
      </dgm:t>
    </dgm:pt>
    <dgm:pt modelId="{FC085754-1CB2-4889-B704-A17CB1C62961}" type="parTrans" cxnId="{61C649E7-D003-43D2-863D-3C0785931D39}">
      <dgm:prSet/>
      <dgm:spPr/>
      <dgm:t>
        <a:bodyPr/>
        <a:lstStyle/>
        <a:p>
          <a:endParaRPr lang="de-DE"/>
        </a:p>
      </dgm:t>
    </dgm:pt>
    <dgm:pt modelId="{320AE8DF-9D0E-4305-877D-5DDB47D33D8F}" type="sibTrans" cxnId="{61C649E7-D003-43D2-863D-3C0785931D39}">
      <dgm:prSet/>
      <dgm:spPr/>
      <dgm:t>
        <a:bodyPr/>
        <a:lstStyle/>
        <a:p>
          <a:endParaRPr lang="de-DE"/>
        </a:p>
      </dgm:t>
    </dgm:pt>
    <dgm:pt modelId="{C667A377-32E4-4174-9099-AAB883136A44}">
      <dgm:prSet custT="1"/>
      <dgm:spPr/>
      <dgm:t>
        <a:bodyPr/>
        <a:lstStyle/>
        <a:p>
          <a:r>
            <a:rPr lang="de-DE" sz="1400" dirty="0"/>
            <a:t>z.B. Auswirkungen von hormonellen Veränderungen (Menstruationszyklus, Schwangerschaft und Menopause) auf die sportliche Leistung und Verletzungsanfälligkeit.</a:t>
          </a:r>
        </a:p>
      </dgm:t>
    </dgm:pt>
    <dgm:pt modelId="{63FEE29E-E73A-426F-9844-7BC1BE38B020}" type="parTrans" cxnId="{86D67AAC-8829-4D28-8273-31CBA9B316D3}">
      <dgm:prSet/>
      <dgm:spPr/>
      <dgm:t>
        <a:bodyPr/>
        <a:lstStyle/>
        <a:p>
          <a:endParaRPr lang="de-DE"/>
        </a:p>
      </dgm:t>
    </dgm:pt>
    <dgm:pt modelId="{764BE042-09D8-43EA-A76D-BB268B3D3A39}" type="sibTrans" cxnId="{86D67AAC-8829-4D28-8273-31CBA9B316D3}">
      <dgm:prSet/>
      <dgm:spPr/>
      <dgm:t>
        <a:bodyPr/>
        <a:lstStyle/>
        <a:p>
          <a:endParaRPr lang="de-DE"/>
        </a:p>
      </dgm:t>
    </dgm:pt>
    <dgm:pt modelId="{6715D9D8-6FFE-4133-BD03-9E1BA6F563AB}" type="pres">
      <dgm:prSet presAssocID="{1DAFB7A0-4569-49AD-A46D-8921575A4B70}" presName="outerComposite" presStyleCnt="0">
        <dgm:presLayoutVars>
          <dgm:chMax val="5"/>
          <dgm:dir/>
          <dgm:resizeHandles val="exact"/>
        </dgm:presLayoutVars>
      </dgm:prSet>
      <dgm:spPr/>
    </dgm:pt>
    <dgm:pt modelId="{1CA66E78-785F-43C1-B6EC-D87FA1160ACF}" type="pres">
      <dgm:prSet presAssocID="{1DAFB7A0-4569-49AD-A46D-8921575A4B70}" presName="dummyMaxCanvas" presStyleCnt="0">
        <dgm:presLayoutVars/>
      </dgm:prSet>
      <dgm:spPr/>
    </dgm:pt>
    <dgm:pt modelId="{DD53C8A2-43F4-4189-BA88-2FD6AFAB1A66}" type="pres">
      <dgm:prSet presAssocID="{1DAFB7A0-4569-49AD-A46D-8921575A4B70}" presName="ThreeNodes_1" presStyleLbl="node1" presStyleIdx="0" presStyleCnt="3">
        <dgm:presLayoutVars>
          <dgm:bulletEnabled val="1"/>
        </dgm:presLayoutVars>
      </dgm:prSet>
      <dgm:spPr/>
    </dgm:pt>
    <dgm:pt modelId="{E2355EF5-9241-4C88-9471-88E74EA2AE17}" type="pres">
      <dgm:prSet presAssocID="{1DAFB7A0-4569-49AD-A46D-8921575A4B70}" presName="ThreeNodes_2" presStyleLbl="node1" presStyleIdx="1" presStyleCnt="3">
        <dgm:presLayoutVars>
          <dgm:bulletEnabled val="1"/>
        </dgm:presLayoutVars>
      </dgm:prSet>
      <dgm:spPr/>
    </dgm:pt>
    <dgm:pt modelId="{C832D644-C4D6-4039-A417-6DBCF7916165}" type="pres">
      <dgm:prSet presAssocID="{1DAFB7A0-4569-49AD-A46D-8921575A4B70}" presName="ThreeNodes_3" presStyleLbl="node1" presStyleIdx="2" presStyleCnt="3">
        <dgm:presLayoutVars>
          <dgm:bulletEnabled val="1"/>
        </dgm:presLayoutVars>
      </dgm:prSet>
      <dgm:spPr/>
    </dgm:pt>
    <dgm:pt modelId="{22C9DE79-33AD-4A52-A4E8-7FF28579D7F4}" type="pres">
      <dgm:prSet presAssocID="{1DAFB7A0-4569-49AD-A46D-8921575A4B70}" presName="ThreeConn_1-2" presStyleLbl="fgAccFollowNode1" presStyleIdx="0" presStyleCnt="2">
        <dgm:presLayoutVars>
          <dgm:bulletEnabled val="1"/>
        </dgm:presLayoutVars>
      </dgm:prSet>
      <dgm:spPr/>
    </dgm:pt>
    <dgm:pt modelId="{97208851-43A7-4E3D-9D88-7CFDC8E795F4}" type="pres">
      <dgm:prSet presAssocID="{1DAFB7A0-4569-49AD-A46D-8921575A4B70}" presName="ThreeConn_2-3" presStyleLbl="fgAccFollowNode1" presStyleIdx="1" presStyleCnt="2">
        <dgm:presLayoutVars>
          <dgm:bulletEnabled val="1"/>
        </dgm:presLayoutVars>
      </dgm:prSet>
      <dgm:spPr/>
    </dgm:pt>
    <dgm:pt modelId="{1C0F75AB-4C61-434E-9DE0-F70F50A97020}" type="pres">
      <dgm:prSet presAssocID="{1DAFB7A0-4569-49AD-A46D-8921575A4B70}" presName="ThreeNodes_1_text" presStyleLbl="node1" presStyleIdx="2" presStyleCnt="3">
        <dgm:presLayoutVars>
          <dgm:bulletEnabled val="1"/>
        </dgm:presLayoutVars>
      </dgm:prSet>
      <dgm:spPr/>
    </dgm:pt>
    <dgm:pt modelId="{5917AFB9-15C9-4CA2-9510-12D21A482D78}" type="pres">
      <dgm:prSet presAssocID="{1DAFB7A0-4569-49AD-A46D-8921575A4B70}" presName="ThreeNodes_2_text" presStyleLbl="node1" presStyleIdx="2" presStyleCnt="3">
        <dgm:presLayoutVars>
          <dgm:bulletEnabled val="1"/>
        </dgm:presLayoutVars>
      </dgm:prSet>
      <dgm:spPr/>
    </dgm:pt>
    <dgm:pt modelId="{37390C44-93DC-40CB-8432-4922FBB7EED9}" type="pres">
      <dgm:prSet presAssocID="{1DAFB7A0-4569-49AD-A46D-8921575A4B7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D52D00-DFC3-4B42-9EEA-1C7F5D7E2BFC}" type="presOf" srcId="{EB2716B5-A6E1-41D4-B6A6-79F3350E0CB0}" destId="{5917AFB9-15C9-4CA2-9510-12D21A482D78}" srcOrd="1" destOrd="0" presId="urn:microsoft.com/office/officeart/2005/8/layout/vProcess5"/>
    <dgm:cxn modelId="{3E348608-0FED-4077-A874-301F1F29D408}" type="presOf" srcId="{EB2716B5-A6E1-41D4-B6A6-79F3350E0CB0}" destId="{E2355EF5-9241-4C88-9471-88E74EA2AE17}" srcOrd="0" destOrd="0" presId="urn:microsoft.com/office/officeart/2005/8/layout/vProcess5"/>
    <dgm:cxn modelId="{BCF90F0B-6E6C-4EEC-921E-386DEF2A6113}" type="presOf" srcId="{1DAFB7A0-4569-49AD-A46D-8921575A4B70}" destId="{6715D9D8-6FFE-4133-BD03-9E1BA6F563AB}" srcOrd="0" destOrd="0" presId="urn:microsoft.com/office/officeart/2005/8/layout/vProcess5"/>
    <dgm:cxn modelId="{41057727-4A6B-4754-918D-51EF82D8889B}" type="presOf" srcId="{0E02D391-842E-47AF-9079-7D6AB3230CAA}" destId="{97208851-43A7-4E3D-9D88-7CFDC8E795F4}" srcOrd="0" destOrd="0" presId="urn:microsoft.com/office/officeart/2005/8/layout/vProcess5"/>
    <dgm:cxn modelId="{7982BC3E-74A5-4336-B1BF-1BA82DFACC9C}" type="presOf" srcId="{C667A377-32E4-4174-9099-AAB883136A44}" destId="{E2355EF5-9241-4C88-9471-88E74EA2AE17}" srcOrd="0" destOrd="1" presId="urn:microsoft.com/office/officeart/2005/8/layout/vProcess5"/>
    <dgm:cxn modelId="{55C4653F-DCE8-4ADE-AF44-E13B53CE2F1C}" srcId="{1DAFB7A0-4569-49AD-A46D-8921575A4B70}" destId="{B508DA90-C4E9-42C1-8DD4-8A0E454D46AA}" srcOrd="2" destOrd="0" parTransId="{569EAB89-C1DB-4AE0-A3DB-A2FE8173EFB0}" sibTransId="{0AC88063-7092-40CB-B40B-91E4A103AB02}"/>
    <dgm:cxn modelId="{1424B45F-C32D-4E85-B36D-97116705B27F}" srcId="{1DAFB7A0-4569-49AD-A46D-8921575A4B70}" destId="{EB2716B5-A6E1-41D4-B6A6-79F3350E0CB0}" srcOrd="1" destOrd="0" parTransId="{34B10A34-00EB-4BF6-B33C-B73AE642F075}" sibTransId="{0E02D391-842E-47AF-9079-7D6AB3230CAA}"/>
    <dgm:cxn modelId="{BB116342-9E68-429B-AC56-FE1272140C97}" type="presOf" srcId="{320AE8DF-9D0E-4305-877D-5DDB47D33D8F}" destId="{22C9DE79-33AD-4A52-A4E8-7FF28579D7F4}" srcOrd="0" destOrd="0" presId="urn:microsoft.com/office/officeart/2005/8/layout/vProcess5"/>
    <dgm:cxn modelId="{0129EB6D-FF98-45D7-AADA-A6D5E0AB5C1E}" type="presOf" srcId="{9CFF01E7-CB82-49FF-A1A4-3685681FF925}" destId="{1C0F75AB-4C61-434E-9DE0-F70F50A97020}" srcOrd="1" destOrd="0" presId="urn:microsoft.com/office/officeart/2005/8/layout/vProcess5"/>
    <dgm:cxn modelId="{67E31650-A65C-4E6D-96F3-0B7C80DD0B37}" type="presOf" srcId="{B508DA90-C4E9-42C1-8DD4-8A0E454D46AA}" destId="{C832D644-C4D6-4039-A417-6DBCF7916165}" srcOrd="0" destOrd="0" presId="urn:microsoft.com/office/officeart/2005/8/layout/vProcess5"/>
    <dgm:cxn modelId="{86D67AAC-8829-4D28-8273-31CBA9B316D3}" srcId="{EB2716B5-A6E1-41D4-B6A6-79F3350E0CB0}" destId="{C667A377-32E4-4174-9099-AAB883136A44}" srcOrd="0" destOrd="0" parTransId="{63FEE29E-E73A-426F-9844-7BC1BE38B020}" sibTransId="{764BE042-09D8-43EA-A76D-BB268B3D3A39}"/>
    <dgm:cxn modelId="{8FC4C0C4-999A-494A-904E-3B9026E60264}" type="presOf" srcId="{C667A377-32E4-4174-9099-AAB883136A44}" destId="{5917AFB9-15C9-4CA2-9510-12D21A482D78}" srcOrd="1" destOrd="1" presId="urn:microsoft.com/office/officeart/2005/8/layout/vProcess5"/>
    <dgm:cxn modelId="{5186F2E3-B83E-4604-8F7E-D4D0F2905BB2}" type="presOf" srcId="{B508DA90-C4E9-42C1-8DD4-8A0E454D46AA}" destId="{37390C44-93DC-40CB-8432-4922FBB7EED9}" srcOrd="1" destOrd="0" presId="urn:microsoft.com/office/officeart/2005/8/layout/vProcess5"/>
    <dgm:cxn modelId="{61C649E7-D003-43D2-863D-3C0785931D39}" srcId="{1DAFB7A0-4569-49AD-A46D-8921575A4B70}" destId="{9CFF01E7-CB82-49FF-A1A4-3685681FF925}" srcOrd="0" destOrd="0" parTransId="{FC085754-1CB2-4889-B704-A17CB1C62961}" sibTransId="{320AE8DF-9D0E-4305-877D-5DDB47D33D8F}"/>
    <dgm:cxn modelId="{D174ADE9-9DCF-4DBF-A6F9-1B463492F045}" type="presOf" srcId="{9CFF01E7-CB82-49FF-A1A4-3685681FF925}" destId="{DD53C8A2-43F4-4189-BA88-2FD6AFAB1A66}" srcOrd="0" destOrd="0" presId="urn:microsoft.com/office/officeart/2005/8/layout/vProcess5"/>
    <dgm:cxn modelId="{71675291-22F3-415D-97CE-04B084CDD212}" type="presParOf" srcId="{6715D9D8-6FFE-4133-BD03-9E1BA6F563AB}" destId="{1CA66E78-785F-43C1-B6EC-D87FA1160ACF}" srcOrd="0" destOrd="0" presId="urn:microsoft.com/office/officeart/2005/8/layout/vProcess5"/>
    <dgm:cxn modelId="{26C49566-6584-4695-8CAA-C51566FCD50A}" type="presParOf" srcId="{6715D9D8-6FFE-4133-BD03-9E1BA6F563AB}" destId="{DD53C8A2-43F4-4189-BA88-2FD6AFAB1A66}" srcOrd="1" destOrd="0" presId="urn:microsoft.com/office/officeart/2005/8/layout/vProcess5"/>
    <dgm:cxn modelId="{0C68203D-1E4D-4E71-B64C-DBF506B92C82}" type="presParOf" srcId="{6715D9D8-6FFE-4133-BD03-9E1BA6F563AB}" destId="{E2355EF5-9241-4C88-9471-88E74EA2AE17}" srcOrd="2" destOrd="0" presId="urn:microsoft.com/office/officeart/2005/8/layout/vProcess5"/>
    <dgm:cxn modelId="{274EC215-9FE5-4738-872B-3C4401618BAA}" type="presParOf" srcId="{6715D9D8-6FFE-4133-BD03-9E1BA6F563AB}" destId="{C832D644-C4D6-4039-A417-6DBCF7916165}" srcOrd="3" destOrd="0" presId="urn:microsoft.com/office/officeart/2005/8/layout/vProcess5"/>
    <dgm:cxn modelId="{7FD47AA8-9396-40C8-BEF5-4A3AF1A4852F}" type="presParOf" srcId="{6715D9D8-6FFE-4133-BD03-9E1BA6F563AB}" destId="{22C9DE79-33AD-4A52-A4E8-7FF28579D7F4}" srcOrd="4" destOrd="0" presId="urn:microsoft.com/office/officeart/2005/8/layout/vProcess5"/>
    <dgm:cxn modelId="{A1AF5284-89F0-47FC-A06C-5A1943AB6CD7}" type="presParOf" srcId="{6715D9D8-6FFE-4133-BD03-9E1BA6F563AB}" destId="{97208851-43A7-4E3D-9D88-7CFDC8E795F4}" srcOrd="5" destOrd="0" presId="urn:microsoft.com/office/officeart/2005/8/layout/vProcess5"/>
    <dgm:cxn modelId="{AAAE0F78-0072-4346-AF58-B48A86978190}" type="presParOf" srcId="{6715D9D8-6FFE-4133-BD03-9E1BA6F563AB}" destId="{1C0F75AB-4C61-434E-9DE0-F70F50A97020}" srcOrd="6" destOrd="0" presId="urn:microsoft.com/office/officeart/2005/8/layout/vProcess5"/>
    <dgm:cxn modelId="{4BB06C91-2C0B-40CC-A98B-E4A9EF829881}" type="presParOf" srcId="{6715D9D8-6FFE-4133-BD03-9E1BA6F563AB}" destId="{5917AFB9-15C9-4CA2-9510-12D21A482D78}" srcOrd="7" destOrd="0" presId="urn:microsoft.com/office/officeart/2005/8/layout/vProcess5"/>
    <dgm:cxn modelId="{EB6BA8E1-D8BA-4B0C-A2CD-916E78D35E18}" type="presParOf" srcId="{6715D9D8-6FFE-4133-BD03-9E1BA6F563AB}" destId="{37390C44-93DC-40CB-8432-4922FBB7EE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0AF20-C363-B040-90F6-304C96AB0C98}" type="doc">
      <dgm:prSet loTypeId="urn:microsoft.com/office/officeart/2005/8/layout/hProcess9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925080B1-8D38-354C-8E85-4F72D5A073E5}">
      <dgm:prSet phldrT="[Text]"/>
      <dgm:spPr/>
      <dgm:t>
        <a:bodyPr/>
        <a:lstStyle/>
        <a:p>
          <a:r>
            <a:rPr lang="de-DE" dirty="0"/>
            <a:t>Anzahl an Publikationen</a:t>
          </a:r>
        </a:p>
      </dgm:t>
    </dgm:pt>
    <dgm:pt modelId="{1D9D06C9-3025-2546-A542-2CB04F620CEC}" type="parTrans" cxnId="{D292A058-60C1-9F4D-954C-9B2E3309F2E8}">
      <dgm:prSet/>
      <dgm:spPr/>
      <dgm:t>
        <a:bodyPr/>
        <a:lstStyle/>
        <a:p>
          <a:endParaRPr lang="de-DE"/>
        </a:p>
      </dgm:t>
    </dgm:pt>
    <dgm:pt modelId="{0AE90AB1-3815-B04B-8449-D6DFC9BB9DE6}" type="sibTrans" cxnId="{D292A058-60C1-9F4D-954C-9B2E3309F2E8}">
      <dgm:prSet/>
      <dgm:spPr/>
      <dgm:t>
        <a:bodyPr/>
        <a:lstStyle/>
        <a:p>
          <a:endParaRPr lang="de-DE"/>
        </a:p>
      </dgm:t>
    </dgm:pt>
    <dgm:pt modelId="{8EC6E5B4-FDA0-624B-B5DF-61347C1A394A}">
      <dgm:prSet phldrT="[Text]"/>
      <dgm:spPr>
        <a:solidFill>
          <a:srgbClr val="0053A4">
            <a:alpha val="69804"/>
          </a:srgbClr>
        </a:solidFill>
      </dgm:spPr>
      <dgm:t>
        <a:bodyPr/>
        <a:lstStyle/>
        <a:p>
          <a:r>
            <a:rPr lang="de-DE" dirty="0"/>
            <a:t>Zitationen </a:t>
          </a:r>
        </a:p>
      </dgm:t>
    </dgm:pt>
    <dgm:pt modelId="{46021106-7FBC-1F43-846F-34BEFC6CFD3C}" type="parTrans" cxnId="{A107DFCC-D0E5-9241-9D4F-8F0535228A67}">
      <dgm:prSet/>
      <dgm:spPr/>
      <dgm:t>
        <a:bodyPr/>
        <a:lstStyle/>
        <a:p>
          <a:endParaRPr lang="de-DE"/>
        </a:p>
      </dgm:t>
    </dgm:pt>
    <dgm:pt modelId="{9B3CEC2D-1D9C-1941-950F-D958CFE896B7}" type="sibTrans" cxnId="{A107DFCC-D0E5-9241-9D4F-8F0535228A67}">
      <dgm:prSet/>
      <dgm:spPr/>
      <dgm:t>
        <a:bodyPr/>
        <a:lstStyle/>
        <a:p>
          <a:endParaRPr lang="de-DE"/>
        </a:p>
      </dgm:t>
    </dgm:pt>
    <dgm:pt modelId="{46863E97-CADA-9042-A251-08CE61F3F3A7}">
      <dgm:prSet phldrT="[Text]"/>
      <dgm:spPr/>
      <dgm:t>
        <a:bodyPr/>
        <a:lstStyle/>
        <a:p>
          <a:r>
            <a:rPr lang="de-DE" dirty="0"/>
            <a:t>Höhe der erworbenen Drittmittel</a:t>
          </a:r>
        </a:p>
      </dgm:t>
    </dgm:pt>
    <dgm:pt modelId="{A2F3D1F4-A995-6145-AEED-1FAED43EE5EB}" type="parTrans" cxnId="{B1986558-F5CC-F649-ACBE-0B8EB98BD6AA}">
      <dgm:prSet/>
      <dgm:spPr/>
      <dgm:t>
        <a:bodyPr/>
        <a:lstStyle/>
        <a:p>
          <a:endParaRPr lang="de-DE"/>
        </a:p>
      </dgm:t>
    </dgm:pt>
    <dgm:pt modelId="{A0572906-3E47-1B4E-9743-037E46E7C30E}" type="sibTrans" cxnId="{B1986558-F5CC-F649-ACBE-0B8EB98BD6AA}">
      <dgm:prSet/>
      <dgm:spPr/>
      <dgm:t>
        <a:bodyPr/>
        <a:lstStyle/>
        <a:p>
          <a:endParaRPr lang="de-DE"/>
        </a:p>
      </dgm:t>
    </dgm:pt>
    <dgm:pt modelId="{D9F10335-7198-3647-9F15-E6B1A0255769}" type="pres">
      <dgm:prSet presAssocID="{2780AF20-C363-B040-90F6-304C96AB0C98}" presName="CompostProcess" presStyleCnt="0">
        <dgm:presLayoutVars>
          <dgm:dir/>
          <dgm:resizeHandles val="exact"/>
        </dgm:presLayoutVars>
      </dgm:prSet>
      <dgm:spPr/>
    </dgm:pt>
    <dgm:pt modelId="{D34E4F22-143C-6647-B59E-65904FDF874B}" type="pres">
      <dgm:prSet presAssocID="{2780AF20-C363-B040-90F6-304C96AB0C98}" presName="arrow" presStyleLbl="bgShp" presStyleIdx="0" presStyleCnt="1"/>
      <dgm:spPr/>
    </dgm:pt>
    <dgm:pt modelId="{242A6B7D-47E3-3E44-A5DC-DCDE8B087E1B}" type="pres">
      <dgm:prSet presAssocID="{2780AF20-C363-B040-90F6-304C96AB0C98}" presName="linearProcess" presStyleCnt="0"/>
      <dgm:spPr/>
    </dgm:pt>
    <dgm:pt modelId="{BD3CBB87-D09E-7241-96C1-C4D8F5601167}" type="pres">
      <dgm:prSet presAssocID="{925080B1-8D38-354C-8E85-4F72D5A073E5}" presName="textNode" presStyleLbl="node1" presStyleIdx="0" presStyleCnt="3">
        <dgm:presLayoutVars>
          <dgm:bulletEnabled val="1"/>
        </dgm:presLayoutVars>
      </dgm:prSet>
      <dgm:spPr/>
    </dgm:pt>
    <dgm:pt modelId="{705E0F63-B21E-EE4A-A202-156DCEBD25EB}" type="pres">
      <dgm:prSet presAssocID="{0AE90AB1-3815-B04B-8449-D6DFC9BB9DE6}" presName="sibTrans" presStyleCnt="0"/>
      <dgm:spPr/>
    </dgm:pt>
    <dgm:pt modelId="{B147416A-DDD6-3D41-B547-9FE40FCB3B25}" type="pres">
      <dgm:prSet presAssocID="{8EC6E5B4-FDA0-624B-B5DF-61347C1A394A}" presName="textNode" presStyleLbl="node1" presStyleIdx="1" presStyleCnt="3">
        <dgm:presLayoutVars>
          <dgm:bulletEnabled val="1"/>
        </dgm:presLayoutVars>
      </dgm:prSet>
      <dgm:spPr/>
    </dgm:pt>
    <dgm:pt modelId="{EE56098B-1D54-ED4B-B014-CCEDFB5E65C5}" type="pres">
      <dgm:prSet presAssocID="{9B3CEC2D-1D9C-1941-950F-D958CFE896B7}" presName="sibTrans" presStyleCnt="0"/>
      <dgm:spPr/>
    </dgm:pt>
    <dgm:pt modelId="{D6DDBEAD-4C0F-9048-B735-9F7B2064DAC4}" type="pres">
      <dgm:prSet presAssocID="{46863E97-CADA-9042-A251-08CE61F3F3A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52C192D-8C05-6541-B934-D9118551B5CB}" type="presOf" srcId="{925080B1-8D38-354C-8E85-4F72D5A073E5}" destId="{BD3CBB87-D09E-7241-96C1-C4D8F5601167}" srcOrd="0" destOrd="0" presId="urn:microsoft.com/office/officeart/2005/8/layout/hProcess9"/>
    <dgm:cxn modelId="{B1986558-F5CC-F649-ACBE-0B8EB98BD6AA}" srcId="{2780AF20-C363-B040-90F6-304C96AB0C98}" destId="{46863E97-CADA-9042-A251-08CE61F3F3A7}" srcOrd="2" destOrd="0" parTransId="{A2F3D1F4-A995-6145-AEED-1FAED43EE5EB}" sibTransId="{A0572906-3E47-1B4E-9743-037E46E7C30E}"/>
    <dgm:cxn modelId="{D292A058-60C1-9F4D-954C-9B2E3309F2E8}" srcId="{2780AF20-C363-B040-90F6-304C96AB0C98}" destId="{925080B1-8D38-354C-8E85-4F72D5A073E5}" srcOrd="0" destOrd="0" parTransId="{1D9D06C9-3025-2546-A542-2CB04F620CEC}" sibTransId="{0AE90AB1-3815-B04B-8449-D6DFC9BB9DE6}"/>
    <dgm:cxn modelId="{F83DBC8A-65E8-6E4E-BA3E-47B17FE6C9B5}" type="presOf" srcId="{46863E97-CADA-9042-A251-08CE61F3F3A7}" destId="{D6DDBEAD-4C0F-9048-B735-9F7B2064DAC4}" srcOrd="0" destOrd="0" presId="urn:microsoft.com/office/officeart/2005/8/layout/hProcess9"/>
    <dgm:cxn modelId="{DB4E2995-765C-944E-915B-BB48570EAFDD}" type="presOf" srcId="{8EC6E5B4-FDA0-624B-B5DF-61347C1A394A}" destId="{B147416A-DDD6-3D41-B547-9FE40FCB3B25}" srcOrd="0" destOrd="0" presId="urn:microsoft.com/office/officeart/2005/8/layout/hProcess9"/>
    <dgm:cxn modelId="{A107DFCC-D0E5-9241-9D4F-8F0535228A67}" srcId="{2780AF20-C363-B040-90F6-304C96AB0C98}" destId="{8EC6E5B4-FDA0-624B-B5DF-61347C1A394A}" srcOrd="1" destOrd="0" parTransId="{46021106-7FBC-1F43-846F-34BEFC6CFD3C}" sibTransId="{9B3CEC2D-1D9C-1941-950F-D958CFE896B7}"/>
    <dgm:cxn modelId="{476993D8-8F24-F64A-9E23-9872595722B9}" type="presOf" srcId="{2780AF20-C363-B040-90F6-304C96AB0C98}" destId="{D9F10335-7198-3647-9F15-E6B1A0255769}" srcOrd="0" destOrd="0" presId="urn:microsoft.com/office/officeart/2005/8/layout/hProcess9"/>
    <dgm:cxn modelId="{C5BEB44A-D0D6-6448-B0B8-5BCCD8562997}" type="presParOf" srcId="{D9F10335-7198-3647-9F15-E6B1A0255769}" destId="{D34E4F22-143C-6647-B59E-65904FDF874B}" srcOrd="0" destOrd="0" presId="urn:microsoft.com/office/officeart/2005/8/layout/hProcess9"/>
    <dgm:cxn modelId="{1B804F0F-008C-614B-886A-1A164F494C9B}" type="presParOf" srcId="{D9F10335-7198-3647-9F15-E6B1A0255769}" destId="{242A6B7D-47E3-3E44-A5DC-DCDE8B087E1B}" srcOrd="1" destOrd="0" presId="urn:microsoft.com/office/officeart/2005/8/layout/hProcess9"/>
    <dgm:cxn modelId="{BC523B8A-C0EC-7249-8F20-5ED7F584A880}" type="presParOf" srcId="{242A6B7D-47E3-3E44-A5DC-DCDE8B087E1B}" destId="{BD3CBB87-D09E-7241-96C1-C4D8F5601167}" srcOrd="0" destOrd="0" presId="urn:microsoft.com/office/officeart/2005/8/layout/hProcess9"/>
    <dgm:cxn modelId="{A1C47DF3-F63C-3144-B3A4-01AFC9F191D3}" type="presParOf" srcId="{242A6B7D-47E3-3E44-A5DC-DCDE8B087E1B}" destId="{705E0F63-B21E-EE4A-A202-156DCEBD25EB}" srcOrd="1" destOrd="0" presId="urn:microsoft.com/office/officeart/2005/8/layout/hProcess9"/>
    <dgm:cxn modelId="{4D7CF8DF-B3C2-6A47-8B8B-08BA14F3827E}" type="presParOf" srcId="{242A6B7D-47E3-3E44-A5DC-DCDE8B087E1B}" destId="{B147416A-DDD6-3D41-B547-9FE40FCB3B25}" srcOrd="2" destOrd="0" presId="urn:microsoft.com/office/officeart/2005/8/layout/hProcess9"/>
    <dgm:cxn modelId="{BBE30B16-59C3-E44B-94C9-B11E3F823809}" type="presParOf" srcId="{242A6B7D-47E3-3E44-A5DC-DCDE8B087E1B}" destId="{EE56098B-1D54-ED4B-B014-CCEDFB5E65C5}" srcOrd="3" destOrd="0" presId="urn:microsoft.com/office/officeart/2005/8/layout/hProcess9"/>
    <dgm:cxn modelId="{686EC760-A6E5-C54C-BD3F-23B1140DF388}" type="presParOf" srcId="{242A6B7D-47E3-3E44-A5DC-DCDE8B087E1B}" destId="{D6DDBEAD-4C0F-9048-B735-9F7B2064DA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54361-0137-4E96-A2FF-22C0667258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128F2-0CA9-4807-9A9D-E807F46AC88C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de-DE" b="1" dirty="0"/>
            <a:t>Autorenschaft: Unterrepräsentation von Wissenschaftlerinnen </a:t>
          </a:r>
          <a:endParaRPr lang="en-US" dirty="0"/>
        </a:p>
      </dgm:t>
    </dgm:pt>
    <dgm:pt modelId="{6DEADDE2-F842-4741-B159-BE85BB816A35}" type="parTrans" cxnId="{6FDB6923-2D6E-4037-97D0-9A9A70A14199}">
      <dgm:prSet/>
      <dgm:spPr/>
      <dgm:t>
        <a:bodyPr/>
        <a:lstStyle/>
        <a:p>
          <a:endParaRPr lang="en-US"/>
        </a:p>
      </dgm:t>
    </dgm:pt>
    <dgm:pt modelId="{2783130B-3161-4824-A792-5D5B7FFF96C4}" type="sibTrans" cxnId="{6FDB6923-2D6E-4037-97D0-9A9A70A14199}">
      <dgm:prSet/>
      <dgm:spPr/>
      <dgm:t>
        <a:bodyPr/>
        <a:lstStyle/>
        <a:p>
          <a:endParaRPr lang="en-US"/>
        </a:p>
      </dgm:t>
    </dgm:pt>
    <dgm:pt modelId="{B3DF7D0D-933A-42EE-8D9F-AA9FFF3D5102}">
      <dgm:prSet/>
      <dgm:spPr/>
      <dgm:t>
        <a:bodyPr/>
        <a:lstStyle/>
        <a:p>
          <a:r>
            <a:rPr lang="de-DE" dirty="0"/>
            <a:t>Frauen weniger Einzel-Autorinnen (26%) (West et al., 2013)</a:t>
          </a:r>
          <a:endParaRPr lang="en-US" dirty="0"/>
        </a:p>
      </dgm:t>
    </dgm:pt>
    <dgm:pt modelId="{B71F319A-36F4-4D21-8F1A-1B5A8EDF4986}" type="parTrans" cxnId="{5F3DB93D-55D0-41F9-992F-85F32E2F08D2}">
      <dgm:prSet/>
      <dgm:spPr/>
      <dgm:t>
        <a:bodyPr/>
        <a:lstStyle/>
        <a:p>
          <a:endParaRPr lang="en-US"/>
        </a:p>
      </dgm:t>
    </dgm:pt>
    <dgm:pt modelId="{F13E229F-3D2A-4385-81D4-BC36A00791D3}" type="sibTrans" cxnId="{5F3DB93D-55D0-41F9-992F-85F32E2F08D2}">
      <dgm:prSet/>
      <dgm:spPr/>
      <dgm:t>
        <a:bodyPr/>
        <a:lstStyle/>
        <a:p>
          <a:endParaRPr lang="en-US"/>
        </a:p>
      </dgm:t>
    </dgm:pt>
    <dgm:pt modelId="{F32E7D01-1CF2-4F37-8E0D-9DC37962E0D1}">
      <dgm:prSet/>
      <dgm:spPr/>
      <dgm:t>
        <a:bodyPr/>
        <a:lstStyle/>
        <a:p>
          <a:r>
            <a:rPr lang="de-DE" dirty="0"/>
            <a:t>Weibliche Erst- und </a:t>
          </a:r>
          <a:r>
            <a:rPr lang="de-DE" dirty="0" err="1"/>
            <a:t>Letztautorenschaft</a:t>
          </a:r>
          <a:r>
            <a:rPr lang="de-DE" dirty="0"/>
            <a:t> in SEM liegt bei weniger als 25% (Martinez-</a:t>
          </a:r>
          <a:r>
            <a:rPr lang="de-DE" dirty="0" err="1"/>
            <a:t>Rosales</a:t>
          </a:r>
          <a:r>
            <a:rPr lang="de-DE" dirty="0"/>
            <a:t> et al., 2021; </a:t>
          </a:r>
          <a:r>
            <a:rPr lang="de-DE" dirty="0" err="1"/>
            <a:t>Cowan</a:t>
          </a:r>
          <a:r>
            <a:rPr lang="de-DE" dirty="0"/>
            <a:t> et al., 2023)</a:t>
          </a:r>
          <a:endParaRPr lang="en-US" dirty="0"/>
        </a:p>
      </dgm:t>
    </dgm:pt>
    <dgm:pt modelId="{2B42C462-6578-4580-8788-6127F496CA7C}" type="parTrans" cxnId="{3886B71D-4785-40CB-B886-4F95928BA443}">
      <dgm:prSet/>
      <dgm:spPr/>
      <dgm:t>
        <a:bodyPr/>
        <a:lstStyle/>
        <a:p>
          <a:endParaRPr lang="en-US"/>
        </a:p>
      </dgm:t>
    </dgm:pt>
    <dgm:pt modelId="{DE2361DF-3E6D-411A-89AD-371FE80DC0ED}" type="sibTrans" cxnId="{3886B71D-4785-40CB-B886-4F95928BA443}">
      <dgm:prSet/>
      <dgm:spPr/>
      <dgm:t>
        <a:bodyPr/>
        <a:lstStyle/>
        <a:p>
          <a:endParaRPr lang="en-US"/>
        </a:p>
      </dgm:t>
    </dgm:pt>
    <dgm:pt modelId="{4C0F8AC1-D51D-4166-8F89-2839A66B20BB}">
      <dgm:prSet/>
      <dgm:spPr/>
      <dgm:t>
        <a:bodyPr/>
        <a:lstStyle/>
        <a:p>
          <a:r>
            <a:rPr lang="de-DE" dirty="0"/>
            <a:t>es werden männliche Wissenschaftler präferiert (</a:t>
          </a:r>
          <a:r>
            <a:rPr lang="de-DE" dirty="0" err="1"/>
            <a:t>Conley</a:t>
          </a:r>
          <a:r>
            <a:rPr lang="de-DE" dirty="0"/>
            <a:t> &amp; </a:t>
          </a:r>
          <a:r>
            <a:rPr lang="de-DE" dirty="0" err="1"/>
            <a:t>Stadmark</a:t>
          </a:r>
          <a:r>
            <a:rPr lang="de-DE" dirty="0"/>
            <a:t>, 2012)</a:t>
          </a:r>
          <a:endParaRPr lang="en-US" dirty="0"/>
        </a:p>
      </dgm:t>
    </dgm:pt>
    <dgm:pt modelId="{19CBE0B2-77C6-4F5F-9E25-722A4FD0248A}" type="parTrans" cxnId="{D66C15D0-46A4-4F7D-ABAB-570442306E92}">
      <dgm:prSet/>
      <dgm:spPr/>
      <dgm:t>
        <a:bodyPr/>
        <a:lstStyle/>
        <a:p>
          <a:endParaRPr lang="en-US"/>
        </a:p>
      </dgm:t>
    </dgm:pt>
    <dgm:pt modelId="{8E89108D-A32A-4AAB-9474-9E522A0E8FEA}" type="sibTrans" cxnId="{D66C15D0-46A4-4F7D-ABAB-570442306E92}">
      <dgm:prSet/>
      <dgm:spPr/>
      <dgm:t>
        <a:bodyPr/>
        <a:lstStyle/>
        <a:p>
          <a:endParaRPr lang="en-US"/>
        </a:p>
      </dgm:t>
    </dgm:pt>
    <dgm:pt modelId="{DB289545-44B2-4A31-9C2C-1B715493B37F}">
      <dgm:prSet/>
      <dgm:spPr/>
      <dgm:t>
        <a:bodyPr/>
        <a:lstStyle/>
        <a:p>
          <a:r>
            <a:rPr lang="de-DE" dirty="0"/>
            <a:t>Männer werden von Zeitschriften etwa doppelt so oft eingeladen, Artikel einzureichen wie Frauen (Holman et al., 2018)</a:t>
          </a:r>
          <a:endParaRPr lang="en-US" dirty="0"/>
        </a:p>
      </dgm:t>
    </dgm:pt>
    <dgm:pt modelId="{96ECDF0D-7088-4D96-84DB-70D5281DC3C3}" type="parTrans" cxnId="{88EE569F-A8D4-488F-A42F-1083D14F1A26}">
      <dgm:prSet/>
      <dgm:spPr/>
      <dgm:t>
        <a:bodyPr/>
        <a:lstStyle/>
        <a:p>
          <a:endParaRPr lang="en-US"/>
        </a:p>
      </dgm:t>
    </dgm:pt>
    <dgm:pt modelId="{433D014B-F89A-4D45-B8EE-72F4FDE40D8F}" type="sibTrans" cxnId="{88EE569F-A8D4-488F-A42F-1083D14F1A26}">
      <dgm:prSet/>
      <dgm:spPr/>
      <dgm:t>
        <a:bodyPr/>
        <a:lstStyle/>
        <a:p>
          <a:endParaRPr lang="en-US"/>
        </a:p>
      </dgm:t>
    </dgm:pt>
    <dgm:pt modelId="{5CCB6364-E5D1-45F6-B4E4-A65FB1D02924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de-DE" b="1"/>
            <a:t>Bewertung von Arbeiten  </a:t>
          </a:r>
          <a:endParaRPr lang="en-US"/>
        </a:p>
      </dgm:t>
    </dgm:pt>
    <dgm:pt modelId="{6F3BACD6-3112-40C6-9642-D08588DE4167}" type="parTrans" cxnId="{A4D5B99E-2FE8-462B-B5EA-B99061FD478E}">
      <dgm:prSet/>
      <dgm:spPr/>
      <dgm:t>
        <a:bodyPr/>
        <a:lstStyle/>
        <a:p>
          <a:endParaRPr lang="en-US"/>
        </a:p>
      </dgm:t>
    </dgm:pt>
    <dgm:pt modelId="{2830026D-AE61-42D9-9B0E-E1F246894357}" type="sibTrans" cxnId="{A4D5B99E-2FE8-462B-B5EA-B99061FD478E}">
      <dgm:prSet/>
      <dgm:spPr/>
      <dgm:t>
        <a:bodyPr/>
        <a:lstStyle/>
        <a:p>
          <a:endParaRPr lang="en-US"/>
        </a:p>
      </dgm:t>
    </dgm:pt>
    <dgm:pt modelId="{F5946FD9-2D1D-42CA-BFA3-EECD72D4CFB7}">
      <dgm:prSet/>
      <dgm:spPr/>
      <dgm:t>
        <a:bodyPr/>
        <a:lstStyle/>
        <a:p>
          <a:r>
            <a:rPr lang="de-DE"/>
            <a:t>Paper von Wissenschaftlerinnen werden im Vergleich schlechter bewertet </a:t>
          </a:r>
          <a:endParaRPr lang="en-US"/>
        </a:p>
      </dgm:t>
    </dgm:pt>
    <dgm:pt modelId="{596BE30B-DCCA-4326-B3AC-D1804F7E450F}" type="parTrans" cxnId="{3FC594CA-65B3-4225-AE6A-AC702E1D841C}">
      <dgm:prSet/>
      <dgm:spPr/>
      <dgm:t>
        <a:bodyPr/>
        <a:lstStyle/>
        <a:p>
          <a:endParaRPr lang="en-US"/>
        </a:p>
      </dgm:t>
    </dgm:pt>
    <dgm:pt modelId="{B110440F-B021-4A24-81A4-FC40A9EDBB45}" type="sibTrans" cxnId="{3FC594CA-65B3-4225-AE6A-AC702E1D841C}">
      <dgm:prSet/>
      <dgm:spPr/>
      <dgm:t>
        <a:bodyPr/>
        <a:lstStyle/>
        <a:p>
          <a:endParaRPr lang="en-US"/>
        </a:p>
      </dgm:t>
    </dgm:pt>
    <dgm:pt modelId="{402D6443-346C-4616-B93D-F4D8D2DDF5AD}">
      <dgm:prSet/>
      <dgm:spPr/>
      <dgm:t>
        <a:bodyPr/>
        <a:lstStyle/>
        <a:p>
          <a:r>
            <a:rPr lang="de-DE" dirty="0"/>
            <a:t>weibliche Autorinnen als weniger kompetent angesehen (Krawczyk &amp; </a:t>
          </a:r>
          <a:r>
            <a:rPr lang="de-DE" dirty="0" err="1"/>
            <a:t>Smyk</a:t>
          </a:r>
          <a:r>
            <a:rPr lang="de-DE" dirty="0"/>
            <a:t>, 2016)</a:t>
          </a:r>
          <a:endParaRPr lang="en-US" dirty="0"/>
        </a:p>
      </dgm:t>
    </dgm:pt>
    <dgm:pt modelId="{9940F5C8-0E22-45E4-A5F2-91A769C0BA34}" type="parTrans" cxnId="{647010AD-68DF-4EC7-8B3E-0FD9F52598E9}">
      <dgm:prSet/>
      <dgm:spPr/>
      <dgm:t>
        <a:bodyPr/>
        <a:lstStyle/>
        <a:p>
          <a:endParaRPr lang="en-US"/>
        </a:p>
      </dgm:t>
    </dgm:pt>
    <dgm:pt modelId="{0DDFE044-6B06-45BF-9F87-3D0C566EBD08}" type="sibTrans" cxnId="{647010AD-68DF-4EC7-8B3E-0FD9F52598E9}">
      <dgm:prSet/>
      <dgm:spPr/>
      <dgm:t>
        <a:bodyPr/>
        <a:lstStyle/>
        <a:p>
          <a:endParaRPr lang="en-US"/>
        </a:p>
      </dgm:t>
    </dgm:pt>
    <dgm:pt modelId="{2A00C221-B17D-464E-9CE0-A55E8E821C37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de-DE" b="1" dirty="0"/>
            <a:t>Einladungspolitik der Zeitschriften </a:t>
          </a:r>
          <a:endParaRPr lang="en-US" dirty="0"/>
        </a:p>
      </dgm:t>
    </dgm:pt>
    <dgm:pt modelId="{EC8CD9AD-2CD6-4ACB-9B08-619A637052EC}" type="sibTrans" cxnId="{1E50BB49-8217-469C-ABED-919B45B4C435}">
      <dgm:prSet/>
      <dgm:spPr/>
      <dgm:t>
        <a:bodyPr/>
        <a:lstStyle/>
        <a:p>
          <a:endParaRPr lang="en-US"/>
        </a:p>
      </dgm:t>
    </dgm:pt>
    <dgm:pt modelId="{AC13F2DE-61B7-46AD-84CC-22F0154565FF}" type="parTrans" cxnId="{1E50BB49-8217-469C-ABED-919B45B4C435}">
      <dgm:prSet/>
      <dgm:spPr/>
      <dgm:t>
        <a:bodyPr/>
        <a:lstStyle/>
        <a:p>
          <a:endParaRPr lang="en-US"/>
        </a:p>
      </dgm:t>
    </dgm:pt>
    <dgm:pt modelId="{E58E8A08-AF31-4530-AEFF-C9BE0CB4CC80}">
      <dgm:prSet/>
      <dgm:spPr/>
      <dgm:t>
        <a:bodyPr/>
        <a:lstStyle/>
        <a:p>
          <a:r>
            <a:rPr lang="de-DE" dirty="0"/>
            <a:t>Frauen halten weniger als 25% der Führungspositionen in den Redaktionsausschüssen in Sportwissenschaften (</a:t>
          </a:r>
          <a:r>
            <a:rPr lang="de-DE" dirty="0" err="1"/>
            <a:t>Memon</a:t>
          </a:r>
          <a:r>
            <a:rPr lang="de-DE" dirty="0"/>
            <a:t> et al., 2022)</a:t>
          </a:r>
          <a:endParaRPr lang="en-US" dirty="0"/>
        </a:p>
      </dgm:t>
    </dgm:pt>
    <dgm:pt modelId="{D94FD2BD-79C1-4ACD-941C-835E68DD207B}" type="parTrans" cxnId="{59DF7047-BE02-45BF-9281-7C63A7BCA96E}">
      <dgm:prSet/>
      <dgm:spPr/>
      <dgm:t>
        <a:bodyPr/>
        <a:lstStyle/>
        <a:p>
          <a:endParaRPr lang="de-DE"/>
        </a:p>
      </dgm:t>
    </dgm:pt>
    <dgm:pt modelId="{D32F7FE2-614D-4F44-85F1-A26E3C31739B}" type="sibTrans" cxnId="{59DF7047-BE02-45BF-9281-7C63A7BCA96E}">
      <dgm:prSet/>
      <dgm:spPr/>
      <dgm:t>
        <a:bodyPr/>
        <a:lstStyle/>
        <a:p>
          <a:endParaRPr lang="de-DE"/>
        </a:p>
      </dgm:t>
    </dgm:pt>
    <dgm:pt modelId="{533CC8AE-B683-5745-89AA-9D2B4A451926}" type="pres">
      <dgm:prSet presAssocID="{DE754361-0137-4E96-A2FF-22C066725869}" presName="Name0" presStyleCnt="0">
        <dgm:presLayoutVars>
          <dgm:dir/>
          <dgm:animLvl val="lvl"/>
          <dgm:resizeHandles val="exact"/>
        </dgm:presLayoutVars>
      </dgm:prSet>
      <dgm:spPr/>
    </dgm:pt>
    <dgm:pt modelId="{A95AB883-DD54-B245-8AEF-57F0F4664250}" type="pres">
      <dgm:prSet presAssocID="{2A3128F2-0CA9-4807-9A9D-E807F46AC88C}" presName="linNode" presStyleCnt="0"/>
      <dgm:spPr/>
    </dgm:pt>
    <dgm:pt modelId="{0C57B38E-58CE-1B47-9EA1-3E71F5C3B99E}" type="pres">
      <dgm:prSet presAssocID="{2A3128F2-0CA9-4807-9A9D-E807F46AC88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630FA4-D143-E64A-B7C9-331AEE3547BB}" type="pres">
      <dgm:prSet presAssocID="{2A3128F2-0CA9-4807-9A9D-E807F46AC88C}" presName="descendantText" presStyleLbl="alignAccFollowNode1" presStyleIdx="0" presStyleCnt="3" custScaleY="110051">
        <dgm:presLayoutVars>
          <dgm:bulletEnabled val="1"/>
        </dgm:presLayoutVars>
      </dgm:prSet>
      <dgm:spPr/>
    </dgm:pt>
    <dgm:pt modelId="{B8500354-45EF-D240-ABFC-DBF0A35235D7}" type="pres">
      <dgm:prSet presAssocID="{2783130B-3161-4824-A792-5D5B7FFF96C4}" presName="sp" presStyleCnt="0"/>
      <dgm:spPr/>
    </dgm:pt>
    <dgm:pt modelId="{8C199009-CD5E-7843-9FEC-E522F9270DCB}" type="pres">
      <dgm:prSet presAssocID="{2A00C221-B17D-464E-9CE0-A55E8E821C37}" presName="linNode" presStyleCnt="0"/>
      <dgm:spPr/>
    </dgm:pt>
    <dgm:pt modelId="{C52462DC-B8A3-B046-B45C-8419232E4D32}" type="pres">
      <dgm:prSet presAssocID="{2A00C221-B17D-464E-9CE0-A55E8E821C37}" presName="parentText" presStyleLbl="node1" presStyleIdx="1" presStyleCnt="3" custScaleY="135908">
        <dgm:presLayoutVars>
          <dgm:chMax val="1"/>
          <dgm:bulletEnabled val="1"/>
        </dgm:presLayoutVars>
      </dgm:prSet>
      <dgm:spPr/>
    </dgm:pt>
    <dgm:pt modelId="{683645C2-95F7-3D4E-80D0-EA74F170F039}" type="pres">
      <dgm:prSet presAssocID="{2A00C221-B17D-464E-9CE0-A55E8E821C37}" presName="descendantText" presStyleLbl="alignAccFollowNode1" presStyleIdx="1" presStyleCnt="3" custScaleY="146052">
        <dgm:presLayoutVars>
          <dgm:bulletEnabled val="1"/>
        </dgm:presLayoutVars>
      </dgm:prSet>
      <dgm:spPr/>
    </dgm:pt>
    <dgm:pt modelId="{B1370AAA-D14F-044D-B042-41C9870C0720}" type="pres">
      <dgm:prSet presAssocID="{EC8CD9AD-2CD6-4ACB-9B08-619A637052EC}" presName="sp" presStyleCnt="0"/>
      <dgm:spPr/>
    </dgm:pt>
    <dgm:pt modelId="{9821454C-17DB-3A4A-BBA5-D176F3E4DEF9}" type="pres">
      <dgm:prSet presAssocID="{5CCB6364-E5D1-45F6-B4E4-A65FB1D02924}" presName="linNode" presStyleCnt="0"/>
      <dgm:spPr/>
    </dgm:pt>
    <dgm:pt modelId="{52308C18-0513-6D4B-A551-F8396526DD7D}" type="pres">
      <dgm:prSet presAssocID="{5CCB6364-E5D1-45F6-B4E4-A65FB1D0292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A07FEB-3DA4-2945-9DB4-0E24A4014DFF}" type="pres">
      <dgm:prSet presAssocID="{5CCB6364-E5D1-45F6-B4E4-A65FB1D02924}" presName="descendantText" presStyleLbl="alignAccFollowNode1" presStyleIdx="2" presStyleCnt="3" custScaleY="97673">
        <dgm:presLayoutVars>
          <dgm:bulletEnabled val="1"/>
        </dgm:presLayoutVars>
      </dgm:prSet>
      <dgm:spPr/>
    </dgm:pt>
  </dgm:ptLst>
  <dgm:cxnLst>
    <dgm:cxn modelId="{3886B71D-4785-40CB-B886-4F95928BA443}" srcId="{2A3128F2-0CA9-4807-9A9D-E807F46AC88C}" destId="{F32E7D01-1CF2-4F37-8E0D-9DC37962E0D1}" srcOrd="1" destOrd="0" parTransId="{2B42C462-6578-4580-8788-6127F496CA7C}" sibTransId="{DE2361DF-3E6D-411A-89AD-371FE80DC0ED}"/>
    <dgm:cxn modelId="{6FDB6923-2D6E-4037-97D0-9A9A70A14199}" srcId="{DE754361-0137-4E96-A2FF-22C066725869}" destId="{2A3128F2-0CA9-4807-9A9D-E807F46AC88C}" srcOrd="0" destOrd="0" parTransId="{6DEADDE2-F842-4741-B159-BE85BB816A35}" sibTransId="{2783130B-3161-4824-A792-5D5B7FFF96C4}"/>
    <dgm:cxn modelId="{5F3DB93D-55D0-41F9-992F-85F32E2F08D2}" srcId="{2A3128F2-0CA9-4807-9A9D-E807F46AC88C}" destId="{B3DF7D0D-933A-42EE-8D9F-AA9FFF3D5102}" srcOrd="0" destOrd="0" parTransId="{B71F319A-36F4-4D21-8F1A-1B5A8EDF4986}" sibTransId="{F13E229F-3D2A-4385-81D4-BC36A00791D3}"/>
    <dgm:cxn modelId="{59DF7047-BE02-45BF-9281-7C63A7BCA96E}" srcId="{2A00C221-B17D-464E-9CE0-A55E8E821C37}" destId="{E58E8A08-AF31-4530-AEFF-C9BE0CB4CC80}" srcOrd="2" destOrd="0" parTransId="{D94FD2BD-79C1-4ACD-941C-835E68DD207B}" sibTransId="{D32F7FE2-614D-4F44-85F1-A26E3C31739B}"/>
    <dgm:cxn modelId="{1E50BB49-8217-469C-ABED-919B45B4C435}" srcId="{DE754361-0137-4E96-A2FF-22C066725869}" destId="{2A00C221-B17D-464E-9CE0-A55E8E821C37}" srcOrd="1" destOrd="0" parTransId="{AC13F2DE-61B7-46AD-84CC-22F0154565FF}" sibTransId="{EC8CD9AD-2CD6-4ACB-9B08-619A637052EC}"/>
    <dgm:cxn modelId="{4C03F76E-CB47-A548-9D6E-57A9E6DC5C25}" type="presOf" srcId="{F32E7D01-1CF2-4F37-8E0D-9DC37962E0D1}" destId="{D9630FA4-D143-E64A-B7C9-331AEE3547BB}" srcOrd="0" destOrd="1" presId="urn:microsoft.com/office/officeart/2005/8/layout/vList5"/>
    <dgm:cxn modelId="{DD15CF70-435B-8F4F-B58D-F7CD77925A3B}" type="presOf" srcId="{402D6443-346C-4616-B93D-F4D8D2DDF5AD}" destId="{65A07FEB-3DA4-2945-9DB4-0E24A4014DFF}" srcOrd="0" destOrd="1" presId="urn:microsoft.com/office/officeart/2005/8/layout/vList5"/>
    <dgm:cxn modelId="{D2E67478-F042-A947-B9D0-01B7BECE9CB9}" type="presOf" srcId="{5CCB6364-E5D1-45F6-B4E4-A65FB1D02924}" destId="{52308C18-0513-6D4B-A551-F8396526DD7D}" srcOrd="0" destOrd="0" presId="urn:microsoft.com/office/officeart/2005/8/layout/vList5"/>
    <dgm:cxn modelId="{A8BE857E-8A8F-8840-BAB6-8F8A2B6C70AD}" type="presOf" srcId="{2A00C221-B17D-464E-9CE0-A55E8E821C37}" destId="{C52462DC-B8A3-B046-B45C-8419232E4D32}" srcOrd="0" destOrd="0" presId="urn:microsoft.com/office/officeart/2005/8/layout/vList5"/>
    <dgm:cxn modelId="{BF4CA694-BB17-4B49-808A-960A53AE2878}" type="presOf" srcId="{E58E8A08-AF31-4530-AEFF-C9BE0CB4CC80}" destId="{683645C2-95F7-3D4E-80D0-EA74F170F039}" srcOrd="0" destOrd="2" presId="urn:microsoft.com/office/officeart/2005/8/layout/vList5"/>
    <dgm:cxn modelId="{41A8CD97-BA35-CF46-BC3A-41E777BD932D}" type="presOf" srcId="{DB289545-44B2-4A31-9C2C-1B715493B37F}" destId="{683645C2-95F7-3D4E-80D0-EA74F170F039}" srcOrd="0" destOrd="1" presId="urn:microsoft.com/office/officeart/2005/8/layout/vList5"/>
    <dgm:cxn modelId="{A4D5B99E-2FE8-462B-B5EA-B99061FD478E}" srcId="{DE754361-0137-4E96-A2FF-22C066725869}" destId="{5CCB6364-E5D1-45F6-B4E4-A65FB1D02924}" srcOrd="2" destOrd="0" parTransId="{6F3BACD6-3112-40C6-9642-D08588DE4167}" sibTransId="{2830026D-AE61-42D9-9B0E-E1F246894357}"/>
    <dgm:cxn modelId="{88EE569F-A8D4-488F-A42F-1083D14F1A26}" srcId="{2A00C221-B17D-464E-9CE0-A55E8E821C37}" destId="{DB289545-44B2-4A31-9C2C-1B715493B37F}" srcOrd="1" destOrd="0" parTransId="{96ECDF0D-7088-4D96-84DB-70D5281DC3C3}" sibTransId="{433D014B-F89A-4D45-B8EE-72F4FDE40D8F}"/>
    <dgm:cxn modelId="{4E9971A8-C85F-A64A-8EC8-CE921DD747C2}" type="presOf" srcId="{DE754361-0137-4E96-A2FF-22C066725869}" destId="{533CC8AE-B683-5745-89AA-9D2B4A451926}" srcOrd="0" destOrd="0" presId="urn:microsoft.com/office/officeart/2005/8/layout/vList5"/>
    <dgm:cxn modelId="{F93269AC-6BA1-154B-8603-FA1FAC0CB49E}" type="presOf" srcId="{4C0F8AC1-D51D-4166-8F89-2839A66B20BB}" destId="{683645C2-95F7-3D4E-80D0-EA74F170F039}" srcOrd="0" destOrd="0" presId="urn:microsoft.com/office/officeart/2005/8/layout/vList5"/>
    <dgm:cxn modelId="{647010AD-68DF-4EC7-8B3E-0FD9F52598E9}" srcId="{5CCB6364-E5D1-45F6-B4E4-A65FB1D02924}" destId="{402D6443-346C-4616-B93D-F4D8D2DDF5AD}" srcOrd="1" destOrd="0" parTransId="{9940F5C8-0E22-45E4-A5F2-91A769C0BA34}" sibTransId="{0DDFE044-6B06-45BF-9F87-3D0C566EBD08}"/>
    <dgm:cxn modelId="{E34953BB-A6FA-014C-9F3C-484B66DB3C90}" type="presOf" srcId="{F5946FD9-2D1D-42CA-BFA3-EECD72D4CFB7}" destId="{65A07FEB-3DA4-2945-9DB4-0E24A4014DFF}" srcOrd="0" destOrd="0" presId="urn:microsoft.com/office/officeart/2005/8/layout/vList5"/>
    <dgm:cxn modelId="{96C362C8-B207-D142-8639-F6A94693E3EF}" type="presOf" srcId="{2A3128F2-0CA9-4807-9A9D-E807F46AC88C}" destId="{0C57B38E-58CE-1B47-9EA1-3E71F5C3B99E}" srcOrd="0" destOrd="0" presId="urn:microsoft.com/office/officeart/2005/8/layout/vList5"/>
    <dgm:cxn modelId="{3FC594CA-65B3-4225-AE6A-AC702E1D841C}" srcId="{5CCB6364-E5D1-45F6-B4E4-A65FB1D02924}" destId="{F5946FD9-2D1D-42CA-BFA3-EECD72D4CFB7}" srcOrd="0" destOrd="0" parTransId="{596BE30B-DCCA-4326-B3AC-D1804F7E450F}" sibTransId="{B110440F-B021-4A24-81A4-FC40A9EDBB45}"/>
    <dgm:cxn modelId="{D66C15D0-46A4-4F7D-ABAB-570442306E92}" srcId="{2A00C221-B17D-464E-9CE0-A55E8E821C37}" destId="{4C0F8AC1-D51D-4166-8F89-2839A66B20BB}" srcOrd="0" destOrd="0" parTransId="{19CBE0B2-77C6-4F5F-9E25-722A4FD0248A}" sibTransId="{8E89108D-A32A-4AAB-9474-9E522A0E8FEA}"/>
    <dgm:cxn modelId="{E72D4FED-643E-D540-8743-393BA1F56D8A}" type="presOf" srcId="{B3DF7D0D-933A-42EE-8D9F-AA9FFF3D5102}" destId="{D9630FA4-D143-E64A-B7C9-331AEE3547BB}" srcOrd="0" destOrd="0" presId="urn:microsoft.com/office/officeart/2005/8/layout/vList5"/>
    <dgm:cxn modelId="{77795041-CAD4-0D4A-BC0E-817BDBE52870}" type="presParOf" srcId="{533CC8AE-B683-5745-89AA-9D2B4A451926}" destId="{A95AB883-DD54-B245-8AEF-57F0F4664250}" srcOrd="0" destOrd="0" presId="urn:microsoft.com/office/officeart/2005/8/layout/vList5"/>
    <dgm:cxn modelId="{1B1FF2D0-DC28-8749-96A1-1DEA70782907}" type="presParOf" srcId="{A95AB883-DD54-B245-8AEF-57F0F4664250}" destId="{0C57B38E-58CE-1B47-9EA1-3E71F5C3B99E}" srcOrd="0" destOrd="0" presId="urn:microsoft.com/office/officeart/2005/8/layout/vList5"/>
    <dgm:cxn modelId="{9A239858-D070-EE43-B8A7-F61737C010BE}" type="presParOf" srcId="{A95AB883-DD54-B245-8AEF-57F0F4664250}" destId="{D9630FA4-D143-E64A-B7C9-331AEE3547BB}" srcOrd="1" destOrd="0" presId="urn:microsoft.com/office/officeart/2005/8/layout/vList5"/>
    <dgm:cxn modelId="{2C755270-A58B-FB43-BB23-1F84CB5CA8CA}" type="presParOf" srcId="{533CC8AE-B683-5745-89AA-9D2B4A451926}" destId="{B8500354-45EF-D240-ABFC-DBF0A35235D7}" srcOrd="1" destOrd="0" presId="urn:microsoft.com/office/officeart/2005/8/layout/vList5"/>
    <dgm:cxn modelId="{94BBF417-940E-1C48-AEDC-B27D48647E81}" type="presParOf" srcId="{533CC8AE-B683-5745-89AA-9D2B4A451926}" destId="{8C199009-CD5E-7843-9FEC-E522F9270DCB}" srcOrd="2" destOrd="0" presId="urn:microsoft.com/office/officeart/2005/8/layout/vList5"/>
    <dgm:cxn modelId="{078C40A0-B711-6D46-B529-7E2ADA08586C}" type="presParOf" srcId="{8C199009-CD5E-7843-9FEC-E522F9270DCB}" destId="{C52462DC-B8A3-B046-B45C-8419232E4D32}" srcOrd="0" destOrd="0" presId="urn:microsoft.com/office/officeart/2005/8/layout/vList5"/>
    <dgm:cxn modelId="{2A926D5E-33C0-EC41-B1C2-15926E1ABBFE}" type="presParOf" srcId="{8C199009-CD5E-7843-9FEC-E522F9270DCB}" destId="{683645C2-95F7-3D4E-80D0-EA74F170F039}" srcOrd="1" destOrd="0" presId="urn:microsoft.com/office/officeart/2005/8/layout/vList5"/>
    <dgm:cxn modelId="{B79773C0-19C8-D740-9957-E420343E1ECD}" type="presParOf" srcId="{533CC8AE-B683-5745-89AA-9D2B4A451926}" destId="{B1370AAA-D14F-044D-B042-41C9870C0720}" srcOrd="3" destOrd="0" presId="urn:microsoft.com/office/officeart/2005/8/layout/vList5"/>
    <dgm:cxn modelId="{B407E57A-5BCA-FB4B-8555-0942098F8A0C}" type="presParOf" srcId="{533CC8AE-B683-5745-89AA-9D2B4A451926}" destId="{9821454C-17DB-3A4A-BBA5-D176F3E4DEF9}" srcOrd="4" destOrd="0" presId="urn:microsoft.com/office/officeart/2005/8/layout/vList5"/>
    <dgm:cxn modelId="{FBA4EAFD-44C8-CF4F-8008-6DC57204697E}" type="presParOf" srcId="{9821454C-17DB-3A4A-BBA5-D176F3E4DEF9}" destId="{52308C18-0513-6D4B-A551-F8396526DD7D}" srcOrd="0" destOrd="0" presId="urn:microsoft.com/office/officeart/2005/8/layout/vList5"/>
    <dgm:cxn modelId="{38CC4D82-3130-7049-B844-1B867285E7E0}" type="presParOf" srcId="{9821454C-17DB-3A4A-BBA5-D176F3E4DEF9}" destId="{65A07FEB-3DA4-2945-9DB4-0E24A4014D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6E9E5-80B3-447A-8368-19105AB8E5E0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E78E071-5784-4E7F-9B41-5041828C3BB6}">
      <dgm:prSet custT="1"/>
      <dgm:spPr>
        <a:solidFill>
          <a:srgbClr val="0053A4">
            <a:alpha val="70000"/>
          </a:srgbClr>
        </a:solidFill>
      </dgm:spPr>
      <dgm:t>
        <a:bodyPr/>
        <a:lstStyle/>
        <a:p>
          <a:r>
            <a:rPr lang="de-DE" sz="2000" b="1" dirty="0"/>
            <a:t>Der „Matilda Effekt“ in der Wissenschaft</a:t>
          </a:r>
          <a:endParaRPr lang="en-US" sz="2000" dirty="0"/>
        </a:p>
      </dgm:t>
    </dgm:pt>
    <dgm:pt modelId="{B9C2018B-01EA-40DE-8F8B-2FFEAA74ABDB}" type="parTrans" cxnId="{C65B100F-D7CF-4C42-819F-3BD8003849EC}">
      <dgm:prSet/>
      <dgm:spPr/>
      <dgm:t>
        <a:bodyPr/>
        <a:lstStyle/>
        <a:p>
          <a:endParaRPr lang="en-US"/>
        </a:p>
      </dgm:t>
    </dgm:pt>
    <dgm:pt modelId="{729E35A2-0BAC-4AD9-AB99-817EBFA291C0}" type="sibTrans" cxnId="{C65B100F-D7CF-4C42-819F-3BD8003849EC}">
      <dgm:prSet/>
      <dgm:spPr/>
      <dgm:t>
        <a:bodyPr/>
        <a:lstStyle/>
        <a:p>
          <a:endParaRPr lang="en-US"/>
        </a:p>
      </dgm:t>
    </dgm:pt>
    <dgm:pt modelId="{0BF12B1D-6890-4820-A32D-DDE7850C6D64}">
      <dgm:prSet/>
      <dgm:spPr/>
      <dgm:t>
        <a:bodyPr/>
        <a:lstStyle/>
        <a:p>
          <a:r>
            <a:rPr lang="de-DE"/>
            <a:t>Artikel, die von weiblichen Kommunikationswissenschaftlern verfasst wurden, erhielten weniger Zitationen als Artikel, die von Männern verfasst wurden (Knobloch-Westerwick &amp; Glynn, 2011) </a:t>
          </a:r>
          <a:endParaRPr lang="en-US"/>
        </a:p>
      </dgm:t>
    </dgm:pt>
    <dgm:pt modelId="{ABCBB502-F9C6-4C4C-9A3C-6041DDACE98B}" type="parTrans" cxnId="{AAD094D6-D1BC-4382-9A05-637CAE1DC90C}">
      <dgm:prSet/>
      <dgm:spPr/>
      <dgm:t>
        <a:bodyPr/>
        <a:lstStyle/>
        <a:p>
          <a:endParaRPr lang="en-US"/>
        </a:p>
      </dgm:t>
    </dgm:pt>
    <dgm:pt modelId="{C74670EB-2423-4EC5-A4F6-3B17C5BAAB8E}" type="sibTrans" cxnId="{AAD094D6-D1BC-4382-9A05-637CAE1DC90C}">
      <dgm:prSet/>
      <dgm:spPr/>
      <dgm:t>
        <a:bodyPr/>
        <a:lstStyle/>
        <a:p>
          <a:endParaRPr lang="en-US"/>
        </a:p>
      </dgm:t>
    </dgm:pt>
    <dgm:pt modelId="{704B154D-59CD-4779-88D5-9D7B49C3F64E}">
      <dgm:prSet/>
      <dgm:spPr/>
      <dgm:t>
        <a:bodyPr/>
        <a:lstStyle/>
        <a:p>
          <a:r>
            <a:rPr lang="de-DE"/>
            <a:t>Männer gewinnen weiterhin einen höheren Anteil an Auszeichnungen für wissenschaftliche Forschung, als aufgrund ihres Anteils am Nominierungspool zu erwarten wäre (Lincoln et al., 2012)</a:t>
          </a:r>
          <a:endParaRPr lang="en-US"/>
        </a:p>
      </dgm:t>
    </dgm:pt>
    <dgm:pt modelId="{2106ED4A-5BBA-4E54-B993-733F1B33F55E}" type="parTrans" cxnId="{318BA0D0-DF5E-4044-A90C-26E8B1EC4C9E}">
      <dgm:prSet/>
      <dgm:spPr/>
      <dgm:t>
        <a:bodyPr/>
        <a:lstStyle/>
        <a:p>
          <a:endParaRPr lang="en-US"/>
        </a:p>
      </dgm:t>
    </dgm:pt>
    <dgm:pt modelId="{B2C55FFC-EBA2-4E67-931A-13057E7C8ADC}" type="sibTrans" cxnId="{318BA0D0-DF5E-4044-A90C-26E8B1EC4C9E}">
      <dgm:prSet/>
      <dgm:spPr/>
      <dgm:t>
        <a:bodyPr/>
        <a:lstStyle/>
        <a:p>
          <a:endParaRPr lang="en-US"/>
        </a:p>
      </dgm:t>
    </dgm:pt>
    <dgm:pt modelId="{53B0D719-E64A-46EB-87A4-F6C27588A8D8}">
      <dgm:prSet custT="1"/>
      <dgm:spPr>
        <a:solidFill>
          <a:srgbClr val="0053A4">
            <a:alpha val="70000"/>
          </a:srgbClr>
        </a:solidFill>
      </dgm:spPr>
      <dgm:t>
        <a:bodyPr/>
        <a:lstStyle/>
        <a:p>
          <a:r>
            <a:rPr lang="de-DE" sz="2000" b="1" dirty="0"/>
            <a:t>Hirsch-Index </a:t>
          </a:r>
          <a:r>
            <a:rPr lang="de-DE" sz="1200" b="1" dirty="0"/>
            <a:t>(King et al., 2016)</a:t>
          </a:r>
          <a:endParaRPr lang="en-US" sz="1200" dirty="0"/>
        </a:p>
      </dgm:t>
    </dgm:pt>
    <dgm:pt modelId="{17184C32-3592-4A7C-B394-F0EE72696383}" type="parTrans" cxnId="{CA87F1DD-19B1-4D56-A0D5-851BD4BF9D88}">
      <dgm:prSet/>
      <dgm:spPr/>
      <dgm:t>
        <a:bodyPr/>
        <a:lstStyle/>
        <a:p>
          <a:endParaRPr lang="en-US"/>
        </a:p>
      </dgm:t>
    </dgm:pt>
    <dgm:pt modelId="{FFB376A3-FE31-4422-9F04-6988717DB40B}" type="sibTrans" cxnId="{CA87F1DD-19B1-4D56-A0D5-851BD4BF9D88}">
      <dgm:prSet/>
      <dgm:spPr/>
      <dgm:t>
        <a:bodyPr/>
        <a:lstStyle/>
        <a:p>
          <a:endParaRPr lang="en-US"/>
        </a:p>
      </dgm:t>
    </dgm:pt>
    <dgm:pt modelId="{5C4DA7E5-7C62-4DF9-87F2-60CC42928148}">
      <dgm:prSet/>
      <dgm:spPr/>
      <dgm:t>
        <a:bodyPr/>
        <a:lstStyle/>
        <a:p>
          <a:r>
            <a:rPr lang="de-DE"/>
            <a:t>Männer haben einen höheren Hirsch-Index als Frauen trotz gleicher Forschungsleistung </a:t>
          </a:r>
          <a:endParaRPr lang="en-US"/>
        </a:p>
      </dgm:t>
    </dgm:pt>
    <dgm:pt modelId="{0DDFEF0F-019E-448A-98BB-BDA1BC041CBA}" type="parTrans" cxnId="{5EE9F7B3-8EE0-4CAA-A08D-149EEA77E0AE}">
      <dgm:prSet/>
      <dgm:spPr/>
      <dgm:t>
        <a:bodyPr/>
        <a:lstStyle/>
        <a:p>
          <a:endParaRPr lang="en-US"/>
        </a:p>
      </dgm:t>
    </dgm:pt>
    <dgm:pt modelId="{E1AC1E83-C0A8-4479-AFA2-36CD359BBA46}" type="sibTrans" cxnId="{5EE9F7B3-8EE0-4CAA-A08D-149EEA77E0AE}">
      <dgm:prSet/>
      <dgm:spPr/>
      <dgm:t>
        <a:bodyPr/>
        <a:lstStyle/>
        <a:p>
          <a:endParaRPr lang="en-US"/>
        </a:p>
      </dgm:t>
    </dgm:pt>
    <dgm:pt modelId="{681B77A0-9850-4C1E-8107-2AD60AF80CDB}">
      <dgm:prSet/>
      <dgm:spPr/>
      <dgm:t>
        <a:bodyPr/>
        <a:lstStyle/>
        <a:p>
          <a:r>
            <a:rPr lang="de-DE"/>
            <a:t>Wissenschaftler zitieren sich selber mehr (56% mehr als Frauen) </a:t>
          </a:r>
          <a:endParaRPr lang="en-US"/>
        </a:p>
      </dgm:t>
    </dgm:pt>
    <dgm:pt modelId="{4F85A39C-8EA8-4FB2-A823-AAD9467FE610}" type="parTrans" cxnId="{9882501A-E9D9-49A0-A3F2-A05BFFF3FD9B}">
      <dgm:prSet/>
      <dgm:spPr/>
      <dgm:t>
        <a:bodyPr/>
        <a:lstStyle/>
        <a:p>
          <a:endParaRPr lang="en-US"/>
        </a:p>
      </dgm:t>
    </dgm:pt>
    <dgm:pt modelId="{17CA46FB-26BD-468E-A35E-B0623C3B8434}" type="sibTrans" cxnId="{9882501A-E9D9-49A0-A3F2-A05BFFF3FD9B}">
      <dgm:prSet/>
      <dgm:spPr/>
      <dgm:t>
        <a:bodyPr/>
        <a:lstStyle/>
        <a:p>
          <a:endParaRPr lang="en-US"/>
        </a:p>
      </dgm:t>
    </dgm:pt>
    <dgm:pt modelId="{CC099D05-F760-A04D-A12E-3C73630A1403}" type="pres">
      <dgm:prSet presAssocID="{5326E9E5-80B3-447A-8368-19105AB8E5E0}" presName="Name0" presStyleCnt="0">
        <dgm:presLayoutVars>
          <dgm:dir/>
          <dgm:animLvl val="lvl"/>
          <dgm:resizeHandles val="exact"/>
        </dgm:presLayoutVars>
      </dgm:prSet>
      <dgm:spPr/>
    </dgm:pt>
    <dgm:pt modelId="{D5AE16BB-CFAA-2D44-B18E-623431AE7479}" type="pres">
      <dgm:prSet presAssocID="{3E78E071-5784-4E7F-9B41-5041828C3BB6}" presName="linNode" presStyleCnt="0"/>
      <dgm:spPr/>
    </dgm:pt>
    <dgm:pt modelId="{69CDF0E5-4B29-464E-82CE-67AE38295A99}" type="pres">
      <dgm:prSet presAssocID="{3E78E071-5784-4E7F-9B41-5041828C3B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0BBDFB7-7848-AB4C-BAE4-C84B5BA5C989}" type="pres">
      <dgm:prSet presAssocID="{3E78E071-5784-4E7F-9B41-5041828C3BB6}" presName="descendantText" presStyleLbl="alignAccFollowNode1" presStyleIdx="0" presStyleCnt="2">
        <dgm:presLayoutVars>
          <dgm:bulletEnabled val="1"/>
        </dgm:presLayoutVars>
      </dgm:prSet>
      <dgm:spPr/>
    </dgm:pt>
    <dgm:pt modelId="{5CFE3212-129E-B14E-93B6-64B1B4D7C206}" type="pres">
      <dgm:prSet presAssocID="{729E35A2-0BAC-4AD9-AB99-817EBFA291C0}" presName="sp" presStyleCnt="0"/>
      <dgm:spPr/>
    </dgm:pt>
    <dgm:pt modelId="{5F0E2912-8495-0F4E-ADD3-5CA9F8B5E36A}" type="pres">
      <dgm:prSet presAssocID="{53B0D719-E64A-46EB-87A4-F6C27588A8D8}" presName="linNode" presStyleCnt="0"/>
      <dgm:spPr/>
    </dgm:pt>
    <dgm:pt modelId="{0D5C6B23-02AD-994D-8767-6CBEE63B4E59}" type="pres">
      <dgm:prSet presAssocID="{53B0D719-E64A-46EB-87A4-F6C27588A8D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6E8CDE6-804C-D649-9156-501DE1475515}" type="pres">
      <dgm:prSet presAssocID="{53B0D719-E64A-46EB-87A4-F6C27588A8D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65B100F-D7CF-4C42-819F-3BD8003849EC}" srcId="{5326E9E5-80B3-447A-8368-19105AB8E5E0}" destId="{3E78E071-5784-4E7F-9B41-5041828C3BB6}" srcOrd="0" destOrd="0" parTransId="{B9C2018B-01EA-40DE-8F8B-2FFEAA74ABDB}" sibTransId="{729E35A2-0BAC-4AD9-AB99-817EBFA291C0}"/>
    <dgm:cxn modelId="{9882501A-E9D9-49A0-A3F2-A05BFFF3FD9B}" srcId="{53B0D719-E64A-46EB-87A4-F6C27588A8D8}" destId="{681B77A0-9850-4C1E-8107-2AD60AF80CDB}" srcOrd="1" destOrd="0" parTransId="{4F85A39C-8EA8-4FB2-A823-AAD9467FE610}" sibTransId="{17CA46FB-26BD-468E-A35E-B0623C3B8434}"/>
    <dgm:cxn modelId="{A593EC6A-E8D5-3C44-8823-CE2AFA2926E8}" type="presOf" srcId="{5C4DA7E5-7C62-4DF9-87F2-60CC42928148}" destId="{66E8CDE6-804C-D649-9156-501DE1475515}" srcOrd="0" destOrd="0" presId="urn:microsoft.com/office/officeart/2005/8/layout/vList5"/>
    <dgm:cxn modelId="{CA04046F-D813-F54D-BC0B-C29CC5F04F47}" type="presOf" srcId="{3E78E071-5784-4E7F-9B41-5041828C3BB6}" destId="{69CDF0E5-4B29-464E-82CE-67AE38295A99}" srcOrd="0" destOrd="0" presId="urn:microsoft.com/office/officeart/2005/8/layout/vList5"/>
    <dgm:cxn modelId="{5EE9F7B3-8EE0-4CAA-A08D-149EEA77E0AE}" srcId="{53B0D719-E64A-46EB-87A4-F6C27588A8D8}" destId="{5C4DA7E5-7C62-4DF9-87F2-60CC42928148}" srcOrd="0" destOrd="0" parTransId="{0DDFEF0F-019E-448A-98BB-BDA1BC041CBA}" sibTransId="{E1AC1E83-C0A8-4479-AFA2-36CD359BBA46}"/>
    <dgm:cxn modelId="{65B509C7-82C8-9F47-8D04-4B2CF97A7C88}" type="presOf" srcId="{5326E9E5-80B3-447A-8368-19105AB8E5E0}" destId="{CC099D05-F760-A04D-A12E-3C73630A1403}" srcOrd="0" destOrd="0" presId="urn:microsoft.com/office/officeart/2005/8/layout/vList5"/>
    <dgm:cxn modelId="{318BA0D0-DF5E-4044-A90C-26E8B1EC4C9E}" srcId="{3E78E071-5784-4E7F-9B41-5041828C3BB6}" destId="{704B154D-59CD-4779-88D5-9D7B49C3F64E}" srcOrd="1" destOrd="0" parTransId="{2106ED4A-5BBA-4E54-B993-733F1B33F55E}" sibTransId="{B2C55FFC-EBA2-4E67-931A-13057E7C8ADC}"/>
    <dgm:cxn modelId="{B7BB86D1-8166-D545-8F66-9BF6E1D9BAAD}" type="presOf" srcId="{0BF12B1D-6890-4820-A32D-DDE7850C6D64}" destId="{30BBDFB7-7848-AB4C-BAE4-C84B5BA5C989}" srcOrd="0" destOrd="0" presId="urn:microsoft.com/office/officeart/2005/8/layout/vList5"/>
    <dgm:cxn modelId="{AAD094D6-D1BC-4382-9A05-637CAE1DC90C}" srcId="{3E78E071-5784-4E7F-9B41-5041828C3BB6}" destId="{0BF12B1D-6890-4820-A32D-DDE7850C6D64}" srcOrd="0" destOrd="0" parTransId="{ABCBB502-F9C6-4C4C-9A3C-6041DDACE98B}" sibTransId="{C74670EB-2423-4EC5-A4F6-3B17C5BAAB8E}"/>
    <dgm:cxn modelId="{595CDCDC-2DB0-7948-A6F7-C15CC43C4905}" type="presOf" srcId="{681B77A0-9850-4C1E-8107-2AD60AF80CDB}" destId="{66E8CDE6-804C-D649-9156-501DE1475515}" srcOrd="0" destOrd="1" presId="urn:microsoft.com/office/officeart/2005/8/layout/vList5"/>
    <dgm:cxn modelId="{CA87F1DD-19B1-4D56-A0D5-851BD4BF9D88}" srcId="{5326E9E5-80B3-447A-8368-19105AB8E5E0}" destId="{53B0D719-E64A-46EB-87A4-F6C27588A8D8}" srcOrd="1" destOrd="0" parTransId="{17184C32-3592-4A7C-B394-F0EE72696383}" sibTransId="{FFB376A3-FE31-4422-9F04-6988717DB40B}"/>
    <dgm:cxn modelId="{3D6F4DE2-25FE-AA4A-8649-3CE1CF30DB3E}" type="presOf" srcId="{53B0D719-E64A-46EB-87A4-F6C27588A8D8}" destId="{0D5C6B23-02AD-994D-8767-6CBEE63B4E59}" srcOrd="0" destOrd="0" presId="urn:microsoft.com/office/officeart/2005/8/layout/vList5"/>
    <dgm:cxn modelId="{9E3BAAE2-610A-5A4F-830E-36592023880A}" type="presOf" srcId="{704B154D-59CD-4779-88D5-9D7B49C3F64E}" destId="{30BBDFB7-7848-AB4C-BAE4-C84B5BA5C989}" srcOrd="0" destOrd="1" presId="urn:microsoft.com/office/officeart/2005/8/layout/vList5"/>
    <dgm:cxn modelId="{FBC2CA37-B6F6-FC4D-A99B-C99BA0BE252C}" type="presParOf" srcId="{CC099D05-F760-A04D-A12E-3C73630A1403}" destId="{D5AE16BB-CFAA-2D44-B18E-623431AE7479}" srcOrd="0" destOrd="0" presId="urn:microsoft.com/office/officeart/2005/8/layout/vList5"/>
    <dgm:cxn modelId="{796EB81C-CF98-7E43-85C4-752E71072E77}" type="presParOf" srcId="{D5AE16BB-CFAA-2D44-B18E-623431AE7479}" destId="{69CDF0E5-4B29-464E-82CE-67AE38295A99}" srcOrd="0" destOrd="0" presId="urn:microsoft.com/office/officeart/2005/8/layout/vList5"/>
    <dgm:cxn modelId="{1246DDB9-971C-D948-ADE1-4F8E1286CBFA}" type="presParOf" srcId="{D5AE16BB-CFAA-2D44-B18E-623431AE7479}" destId="{30BBDFB7-7848-AB4C-BAE4-C84B5BA5C989}" srcOrd="1" destOrd="0" presId="urn:microsoft.com/office/officeart/2005/8/layout/vList5"/>
    <dgm:cxn modelId="{E73FE8FC-4D85-9B42-B702-8E66189C8755}" type="presParOf" srcId="{CC099D05-F760-A04D-A12E-3C73630A1403}" destId="{5CFE3212-129E-B14E-93B6-64B1B4D7C206}" srcOrd="1" destOrd="0" presId="urn:microsoft.com/office/officeart/2005/8/layout/vList5"/>
    <dgm:cxn modelId="{DD2EC086-CBB1-0E4D-8BB4-A50AC1884F35}" type="presParOf" srcId="{CC099D05-F760-A04D-A12E-3C73630A1403}" destId="{5F0E2912-8495-0F4E-ADD3-5CA9F8B5E36A}" srcOrd="2" destOrd="0" presId="urn:microsoft.com/office/officeart/2005/8/layout/vList5"/>
    <dgm:cxn modelId="{F60A1046-7941-8947-9924-22704C53758D}" type="presParOf" srcId="{5F0E2912-8495-0F4E-ADD3-5CA9F8B5E36A}" destId="{0D5C6B23-02AD-994D-8767-6CBEE63B4E59}" srcOrd="0" destOrd="0" presId="urn:microsoft.com/office/officeart/2005/8/layout/vList5"/>
    <dgm:cxn modelId="{7E6330D2-393A-5D40-8FF1-FD3D3163EFB1}" type="presParOf" srcId="{5F0E2912-8495-0F4E-ADD3-5CA9F8B5E36A}" destId="{66E8CDE6-804C-D649-9156-501DE1475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6E9E5-80B3-447A-8368-19105AB8E5E0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E78E071-5784-4E7F-9B41-5041828C3BB6}">
      <dgm:prSet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de-DE" sz="2000" b="1" dirty="0"/>
            <a:t>Erfolgsquote </a:t>
          </a:r>
          <a:endParaRPr lang="en-US" sz="2000" dirty="0"/>
        </a:p>
      </dgm:t>
    </dgm:pt>
    <dgm:pt modelId="{B9C2018B-01EA-40DE-8F8B-2FFEAA74ABDB}" type="parTrans" cxnId="{C65B100F-D7CF-4C42-819F-3BD8003849EC}">
      <dgm:prSet/>
      <dgm:spPr/>
      <dgm:t>
        <a:bodyPr/>
        <a:lstStyle/>
        <a:p>
          <a:endParaRPr lang="en-US"/>
        </a:p>
      </dgm:t>
    </dgm:pt>
    <dgm:pt modelId="{729E35A2-0BAC-4AD9-AB99-817EBFA291C0}" type="sibTrans" cxnId="{C65B100F-D7CF-4C42-819F-3BD8003849EC}">
      <dgm:prSet/>
      <dgm:spPr/>
      <dgm:t>
        <a:bodyPr/>
        <a:lstStyle/>
        <a:p>
          <a:endParaRPr lang="en-US"/>
        </a:p>
      </dgm:t>
    </dgm:pt>
    <dgm:pt modelId="{0BF12B1D-6890-4820-A32D-DDE7850C6D64}">
      <dgm:prSet/>
      <dgm:spPr/>
      <dgm:t>
        <a:bodyPr/>
        <a:lstStyle/>
        <a:p>
          <a:r>
            <a:rPr lang="de-DE" dirty="0">
              <a:sym typeface="Wingdings" pitchFamily="2" charset="2"/>
            </a:rPr>
            <a:t>Männliche Bewerber haben keine deutlich höheren Erfolgsquoten beim Einwerben von </a:t>
          </a:r>
          <a:r>
            <a:rPr lang="de-DE" dirty="0" err="1">
              <a:sym typeface="Wingdings" pitchFamily="2" charset="2"/>
            </a:rPr>
            <a:t>Drittmittteln</a:t>
          </a:r>
          <a:r>
            <a:rPr lang="de-DE" dirty="0">
              <a:sym typeface="Wingdings" pitchFamily="2" charset="2"/>
            </a:rPr>
            <a:t> als Frauen (</a:t>
          </a:r>
          <a:r>
            <a:rPr lang="de-DE" dirty="0" err="1">
              <a:sym typeface="Wingdings" pitchFamily="2" charset="2"/>
            </a:rPr>
            <a:t>Ceci</a:t>
          </a:r>
          <a:r>
            <a:rPr lang="de-DE" dirty="0">
              <a:sym typeface="Wingdings" pitchFamily="2" charset="2"/>
            </a:rPr>
            <a:t> &amp; Williams, 2011)</a:t>
          </a:r>
          <a:endParaRPr lang="en-US" dirty="0"/>
        </a:p>
      </dgm:t>
    </dgm:pt>
    <dgm:pt modelId="{ABCBB502-F9C6-4C4C-9A3C-6041DDACE98B}" type="parTrans" cxnId="{AAD094D6-D1BC-4382-9A05-637CAE1DC90C}">
      <dgm:prSet/>
      <dgm:spPr/>
      <dgm:t>
        <a:bodyPr/>
        <a:lstStyle/>
        <a:p>
          <a:endParaRPr lang="en-US"/>
        </a:p>
      </dgm:t>
    </dgm:pt>
    <dgm:pt modelId="{C74670EB-2423-4EC5-A4F6-3B17C5BAAB8E}" type="sibTrans" cxnId="{AAD094D6-D1BC-4382-9A05-637CAE1DC90C}">
      <dgm:prSet/>
      <dgm:spPr/>
      <dgm:t>
        <a:bodyPr/>
        <a:lstStyle/>
        <a:p>
          <a:endParaRPr lang="en-US"/>
        </a:p>
      </dgm:t>
    </dgm:pt>
    <dgm:pt modelId="{53B0D719-E64A-46EB-87A4-F6C27588A8D8}">
      <dgm:prSet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de-DE" sz="2000" b="1" dirty="0"/>
            <a:t>Verteilung von Fördergeldern </a:t>
          </a:r>
          <a:endParaRPr lang="en-US" sz="1200" dirty="0"/>
        </a:p>
      </dgm:t>
    </dgm:pt>
    <dgm:pt modelId="{17184C32-3592-4A7C-B394-F0EE72696383}" type="parTrans" cxnId="{CA87F1DD-19B1-4D56-A0D5-851BD4BF9D88}">
      <dgm:prSet/>
      <dgm:spPr/>
      <dgm:t>
        <a:bodyPr/>
        <a:lstStyle/>
        <a:p>
          <a:endParaRPr lang="en-US"/>
        </a:p>
      </dgm:t>
    </dgm:pt>
    <dgm:pt modelId="{FFB376A3-FE31-4422-9F04-6988717DB40B}" type="sibTrans" cxnId="{CA87F1DD-19B1-4D56-A0D5-851BD4BF9D88}">
      <dgm:prSet/>
      <dgm:spPr/>
      <dgm:t>
        <a:bodyPr/>
        <a:lstStyle/>
        <a:p>
          <a:endParaRPr lang="en-US"/>
        </a:p>
      </dgm:t>
    </dgm:pt>
    <dgm:pt modelId="{5C4DA7E5-7C62-4DF9-87F2-60CC42928148}">
      <dgm:prSet/>
      <dgm:spPr/>
      <dgm:t>
        <a:bodyPr/>
        <a:lstStyle/>
        <a:p>
          <a:r>
            <a:rPr lang="de-DE" dirty="0">
              <a:sym typeface="Wingdings" pitchFamily="2" charset="2"/>
            </a:rPr>
            <a:t>In einzelnen Fachgruppen zeigt sich jedoch ein Missverhältnis in der Verteilung </a:t>
          </a:r>
          <a:endParaRPr lang="en-US" dirty="0"/>
        </a:p>
      </dgm:t>
    </dgm:pt>
    <dgm:pt modelId="{0DDFEF0F-019E-448A-98BB-BDA1BC041CBA}" type="parTrans" cxnId="{5EE9F7B3-8EE0-4CAA-A08D-149EEA77E0AE}">
      <dgm:prSet/>
      <dgm:spPr/>
      <dgm:t>
        <a:bodyPr/>
        <a:lstStyle/>
        <a:p>
          <a:endParaRPr lang="en-US"/>
        </a:p>
      </dgm:t>
    </dgm:pt>
    <dgm:pt modelId="{E1AC1E83-C0A8-4479-AFA2-36CD359BBA46}" type="sibTrans" cxnId="{5EE9F7B3-8EE0-4CAA-A08D-149EEA77E0AE}">
      <dgm:prSet/>
      <dgm:spPr/>
      <dgm:t>
        <a:bodyPr/>
        <a:lstStyle/>
        <a:p>
          <a:endParaRPr lang="en-US"/>
        </a:p>
      </dgm:t>
    </dgm:pt>
    <dgm:pt modelId="{2D23E56A-6071-2740-8622-7597BA2EDCD8}">
      <dgm:prSet/>
      <dgm:spPr/>
      <dgm:t>
        <a:bodyPr/>
        <a:lstStyle/>
        <a:p>
          <a:r>
            <a:rPr lang="de-DE" dirty="0"/>
            <a:t>Finanzierung für Forschungsprojekte im Bereich der Infektionskrankheiten: Männer erhielten 72% der Zuschüsse, Frauen 28% (Head et al., 2013)</a:t>
          </a:r>
        </a:p>
      </dgm:t>
    </dgm:pt>
    <dgm:pt modelId="{8C7436E2-7130-024D-ACE9-28EF6C615BC4}" type="parTrans" cxnId="{ADD51070-8161-C046-A224-96F073521246}">
      <dgm:prSet/>
      <dgm:spPr/>
      <dgm:t>
        <a:bodyPr/>
        <a:lstStyle/>
        <a:p>
          <a:endParaRPr lang="de-DE"/>
        </a:p>
      </dgm:t>
    </dgm:pt>
    <dgm:pt modelId="{6B2B8463-0DFB-614D-A6F2-C23BA2AFE450}" type="sibTrans" cxnId="{ADD51070-8161-C046-A224-96F073521246}">
      <dgm:prSet/>
      <dgm:spPr/>
      <dgm:t>
        <a:bodyPr/>
        <a:lstStyle/>
        <a:p>
          <a:endParaRPr lang="de-DE"/>
        </a:p>
      </dgm:t>
    </dgm:pt>
    <dgm:pt modelId="{807C05A0-5743-CC44-AD5D-84A37B73EF5E}">
      <dgm:prSet/>
      <dgm:spPr/>
      <dgm:t>
        <a:bodyPr/>
        <a:lstStyle/>
        <a:p>
          <a:r>
            <a:rPr lang="de-DE" dirty="0"/>
            <a:t>Förderprogramm für medizinische Forschung und Gesundheitsstudien: Frauen erhalten bei einer Zusage weniger Mittel (</a:t>
          </a:r>
          <a:r>
            <a:rPr lang="de-DE" dirty="0" err="1"/>
            <a:t>Polhaus</a:t>
          </a:r>
          <a:r>
            <a:rPr lang="de-DE" dirty="0"/>
            <a:t> et al., 2011)</a:t>
          </a:r>
        </a:p>
      </dgm:t>
    </dgm:pt>
    <dgm:pt modelId="{123557D6-06A1-2D4F-A2E3-CB940CB87661}" type="parTrans" cxnId="{4F7B3DC6-581D-114C-A7C9-8C006C85FCAE}">
      <dgm:prSet/>
      <dgm:spPr/>
      <dgm:t>
        <a:bodyPr/>
        <a:lstStyle/>
        <a:p>
          <a:endParaRPr lang="de-DE"/>
        </a:p>
      </dgm:t>
    </dgm:pt>
    <dgm:pt modelId="{63E6E169-6EFC-BB43-9DF4-7D870A35399F}" type="sibTrans" cxnId="{4F7B3DC6-581D-114C-A7C9-8C006C85FCAE}">
      <dgm:prSet/>
      <dgm:spPr/>
      <dgm:t>
        <a:bodyPr/>
        <a:lstStyle/>
        <a:p>
          <a:endParaRPr lang="de-DE"/>
        </a:p>
      </dgm:t>
    </dgm:pt>
    <dgm:pt modelId="{CC099D05-F760-A04D-A12E-3C73630A1403}" type="pres">
      <dgm:prSet presAssocID="{5326E9E5-80B3-447A-8368-19105AB8E5E0}" presName="Name0" presStyleCnt="0">
        <dgm:presLayoutVars>
          <dgm:dir/>
          <dgm:animLvl val="lvl"/>
          <dgm:resizeHandles val="exact"/>
        </dgm:presLayoutVars>
      </dgm:prSet>
      <dgm:spPr/>
    </dgm:pt>
    <dgm:pt modelId="{D5AE16BB-CFAA-2D44-B18E-623431AE7479}" type="pres">
      <dgm:prSet presAssocID="{3E78E071-5784-4E7F-9B41-5041828C3BB6}" presName="linNode" presStyleCnt="0"/>
      <dgm:spPr/>
    </dgm:pt>
    <dgm:pt modelId="{69CDF0E5-4B29-464E-82CE-67AE38295A99}" type="pres">
      <dgm:prSet presAssocID="{3E78E071-5784-4E7F-9B41-5041828C3B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0BBDFB7-7848-AB4C-BAE4-C84B5BA5C989}" type="pres">
      <dgm:prSet presAssocID="{3E78E071-5784-4E7F-9B41-5041828C3BB6}" presName="descendantText" presStyleLbl="alignAccFollowNode1" presStyleIdx="0" presStyleCnt="2">
        <dgm:presLayoutVars>
          <dgm:bulletEnabled val="1"/>
        </dgm:presLayoutVars>
      </dgm:prSet>
      <dgm:spPr/>
    </dgm:pt>
    <dgm:pt modelId="{5CFE3212-129E-B14E-93B6-64B1B4D7C206}" type="pres">
      <dgm:prSet presAssocID="{729E35A2-0BAC-4AD9-AB99-817EBFA291C0}" presName="sp" presStyleCnt="0"/>
      <dgm:spPr/>
    </dgm:pt>
    <dgm:pt modelId="{5F0E2912-8495-0F4E-ADD3-5CA9F8B5E36A}" type="pres">
      <dgm:prSet presAssocID="{53B0D719-E64A-46EB-87A4-F6C27588A8D8}" presName="linNode" presStyleCnt="0"/>
      <dgm:spPr/>
    </dgm:pt>
    <dgm:pt modelId="{0D5C6B23-02AD-994D-8767-6CBEE63B4E59}" type="pres">
      <dgm:prSet presAssocID="{53B0D719-E64A-46EB-87A4-F6C27588A8D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6E8CDE6-804C-D649-9156-501DE1475515}" type="pres">
      <dgm:prSet presAssocID="{53B0D719-E64A-46EB-87A4-F6C27588A8D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65B100F-D7CF-4C42-819F-3BD8003849EC}" srcId="{5326E9E5-80B3-447A-8368-19105AB8E5E0}" destId="{3E78E071-5784-4E7F-9B41-5041828C3BB6}" srcOrd="0" destOrd="0" parTransId="{B9C2018B-01EA-40DE-8F8B-2FFEAA74ABDB}" sibTransId="{729E35A2-0BAC-4AD9-AB99-817EBFA291C0}"/>
    <dgm:cxn modelId="{AFAD1D1E-7F0A-734F-AA7A-F85346014C64}" type="presOf" srcId="{2D23E56A-6071-2740-8622-7597BA2EDCD8}" destId="{66E8CDE6-804C-D649-9156-501DE1475515}" srcOrd="0" destOrd="1" presId="urn:microsoft.com/office/officeart/2005/8/layout/vList5"/>
    <dgm:cxn modelId="{A593EC6A-E8D5-3C44-8823-CE2AFA2926E8}" type="presOf" srcId="{5C4DA7E5-7C62-4DF9-87F2-60CC42928148}" destId="{66E8CDE6-804C-D649-9156-501DE1475515}" srcOrd="0" destOrd="0" presId="urn:microsoft.com/office/officeart/2005/8/layout/vList5"/>
    <dgm:cxn modelId="{CA04046F-D813-F54D-BC0B-C29CC5F04F47}" type="presOf" srcId="{3E78E071-5784-4E7F-9B41-5041828C3BB6}" destId="{69CDF0E5-4B29-464E-82CE-67AE38295A99}" srcOrd="0" destOrd="0" presId="urn:microsoft.com/office/officeart/2005/8/layout/vList5"/>
    <dgm:cxn modelId="{ADD51070-8161-C046-A224-96F073521246}" srcId="{53B0D719-E64A-46EB-87A4-F6C27588A8D8}" destId="{2D23E56A-6071-2740-8622-7597BA2EDCD8}" srcOrd="1" destOrd="0" parTransId="{8C7436E2-7130-024D-ACE9-28EF6C615BC4}" sibTransId="{6B2B8463-0DFB-614D-A6F2-C23BA2AFE450}"/>
    <dgm:cxn modelId="{0E07EB85-4A00-B54D-8BA3-D4F24D15C02C}" type="presOf" srcId="{807C05A0-5743-CC44-AD5D-84A37B73EF5E}" destId="{66E8CDE6-804C-D649-9156-501DE1475515}" srcOrd="0" destOrd="2" presId="urn:microsoft.com/office/officeart/2005/8/layout/vList5"/>
    <dgm:cxn modelId="{5EE9F7B3-8EE0-4CAA-A08D-149EEA77E0AE}" srcId="{53B0D719-E64A-46EB-87A4-F6C27588A8D8}" destId="{5C4DA7E5-7C62-4DF9-87F2-60CC42928148}" srcOrd="0" destOrd="0" parTransId="{0DDFEF0F-019E-448A-98BB-BDA1BC041CBA}" sibTransId="{E1AC1E83-C0A8-4479-AFA2-36CD359BBA46}"/>
    <dgm:cxn modelId="{4F7B3DC6-581D-114C-A7C9-8C006C85FCAE}" srcId="{53B0D719-E64A-46EB-87A4-F6C27588A8D8}" destId="{807C05A0-5743-CC44-AD5D-84A37B73EF5E}" srcOrd="2" destOrd="0" parTransId="{123557D6-06A1-2D4F-A2E3-CB940CB87661}" sibTransId="{63E6E169-6EFC-BB43-9DF4-7D870A35399F}"/>
    <dgm:cxn modelId="{65B509C7-82C8-9F47-8D04-4B2CF97A7C88}" type="presOf" srcId="{5326E9E5-80B3-447A-8368-19105AB8E5E0}" destId="{CC099D05-F760-A04D-A12E-3C73630A1403}" srcOrd="0" destOrd="0" presId="urn:microsoft.com/office/officeart/2005/8/layout/vList5"/>
    <dgm:cxn modelId="{B7BB86D1-8166-D545-8F66-9BF6E1D9BAAD}" type="presOf" srcId="{0BF12B1D-6890-4820-A32D-DDE7850C6D64}" destId="{30BBDFB7-7848-AB4C-BAE4-C84B5BA5C989}" srcOrd="0" destOrd="0" presId="urn:microsoft.com/office/officeart/2005/8/layout/vList5"/>
    <dgm:cxn modelId="{AAD094D6-D1BC-4382-9A05-637CAE1DC90C}" srcId="{3E78E071-5784-4E7F-9B41-5041828C3BB6}" destId="{0BF12B1D-6890-4820-A32D-DDE7850C6D64}" srcOrd="0" destOrd="0" parTransId="{ABCBB502-F9C6-4C4C-9A3C-6041DDACE98B}" sibTransId="{C74670EB-2423-4EC5-A4F6-3B17C5BAAB8E}"/>
    <dgm:cxn modelId="{CA87F1DD-19B1-4D56-A0D5-851BD4BF9D88}" srcId="{5326E9E5-80B3-447A-8368-19105AB8E5E0}" destId="{53B0D719-E64A-46EB-87A4-F6C27588A8D8}" srcOrd="1" destOrd="0" parTransId="{17184C32-3592-4A7C-B394-F0EE72696383}" sibTransId="{FFB376A3-FE31-4422-9F04-6988717DB40B}"/>
    <dgm:cxn modelId="{3D6F4DE2-25FE-AA4A-8649-3CE1CF30DB3E}" type="presOf" srcId="{53B0D719-E64A-46EB-87A4-F6C27588A8D8}" destId="{0D5C6B23-02AD-994D-8767-6CBEE63B4E59}" srcOrd="0" destOrd="0" presId="urn:microsoft.com/office/officeart/2005/8/layout/vList5"/>
    <dgm:cxn modelId="{FBC2CA37-B6F6-FC4D-A99B-C99BA0BE252C}" type="presParOf" srcId="{CC099D05-F760-A04D-A12E-3C73630A1403}" destId="{D5AE16BB-CFAA-2D44-B18E-623431AE7479}" srcOrd="0" destOrd="0" presId="urn:microsoft.com/office/officeart/2005/8/layout/vList5"/>
    <dgm:cxn modelId="{796EB81C-CF98-7E43-85C4-752E71072E77}" type="presParOf" srcId="{D5AE16BB-CFAA-2D44-B18E-623431AE7479}" destId="{69CDF0E5-4B29-464E-82CE-67AE38295A99}" srcOrd="0" destOrd="0" presId="urn:microsoft.com/office/officeart/2005/8/layout/vList5"/>
    <dgm:cxn modelId="{1246DDB9-971C-D948-ADE1-4F8E1286CBFA}" type="presParOf" srcId="{D5AE16BB-CFAA-2D44-B18E-623431AE7479}" destId="{30BBDFB7-7848-AB4C-BAE4-C84B5BA5C989}" srcOrd="1" destOrd="0" presId="urn:microsoft.com/office/officeart/2005/8/layout/vList5"/>
    <dgm:cxn modelId="{E73FE8FC-4D85-9B42-B702-8E66189C8755}" type="presParOf" srcId="{CC099D05-F760-A04D-A12E-3C73630A1403}" destId="{5CFE3212-129E-B14E-93B6-64B1B4D7C206}" srcOrd="1" destOrd="0" presId="urn:microsoft.com/office/officeart/2005/8/layout/vList5"/>
    <dgm:cxn modelId="{DD2EC086-CBB1-0E4D-8BB4-A50AC1884F35}" type="presParOf" srcId="{CC099D05-F760-A04D-A12E-3C73630A1403}" destId="{5F0E2912-8495-0F4E-ADD3-5CA9F8B5E36A}" srcOrd="2" destOrd="0" presId="urn:microsoft.com/office/officeart/2005/8/layout/vList5"/>
    <dgm:cxn modelId="{F60A1046-7941-8947-9924-22704C53758D}" type="presParOf" srcId="{5F0E2912-8495-0F4E-ADD3-5CA9F8B5E36A}" destId="{0D5C6B23-02AD-994D-8767-6CBEE63B4E59}" srcOrd="0" destOrd="0" presId="urn:microsoft.com/office/officeart/2005/8/layout/vList5"/>
    <dgm:cxn modelId="{7E6330D2-393A-5D40-8FF1-FD3D3163EFB1}" type="presParOf" srcId="{5F0E2912-8495-0F4E-ADD3-5CA9F8B5E36A}" destId="{66E8CDE6-804C-D649-9156-501DE1475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20162-6338-F54E-9AD6-B22C0EB672DE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2A8A5D-944F-9D4B-8BAB-5D11527B87C4}">
      <dgm:prSet custT="1"/>
      <dgm:spPr/>
      <dgm:t>
        <a:bodyPr/>
        <a:lstStyle/>
        <a:p>
          <a:r>
            <a:rPr lang="de-DE" sz="1800" dirty="0">
              <a:solidFill>
                <a:schemeClr val="bg1"/>
              </a:solidFill>
            </a:rPr>
            <a:t>Weniger Publikation</a:t>
          </a:r>
        </a:p>
      </dgm:t>
    </dgm:pt>
    <dgm:pt modelId="{02D064FF-4D2F-EA46-AD80-1804764F96C5}" type="parTrans" cxnId="{2738C65B-F90A-2E41-906E-D54877EA4791}">
      <dgm:prSet/>
      <dgm:spPr/>
      <dgm:t>
        <a:bodyPr/>
        <a:lstStyle/>
        <a:p>
          <a:endParaRPr lang="de-DE"/>
        </a:p>
      </dgm:t>
    </dgm:pt>
    <dgm:pt modelId="{A2DA482E-8B04-9B4A-9F17-DF48DAA1A839}" type="sibTrans" cxnId="{2738C65B-F90A-2E41-906E-D54877EA4791}">
      <dgm:prSet/>
      <dgm:spPr/>
      <dgm:t>
        <a:bodyPr/>
        <a:lstStyle/>
        <a:p>
          <a:endParaRPr lang="de-DE"/>
        </a:p>
      </dgm:t>
    </dgm:pt>
    <dgm:pt modelId="{E02449EB-B890-1A43-A7E6-E398BF1FDB8B}">
      <dgm:prSet custT="1"/>
      <dgm:spPr/>
      <dgm:t>
        <a:bodyPr/>
        <a:lstStyle/>
        <a:p>
          <a:r>
            <a:rPr lang="de-DE" sz="1800" dirty="0">
              <a:solidFill>
                <a:schemeClr val="bg1"/>
              </a:solidFill>
            </a:rPr>
            <a:t>Weniger Preise/An-erkennungen </a:t>
          </a:r>
        </a:p>
      </dgm:t>
    </dgm:pt>
    <dgm:pt modelId="{A5010312-9374-9543-9D6E-0FA66C4DEECC}" type="parTrans" cxnId="{93BB0B27-6052-DF45-B49F-0E342BCB920C}">
      <dgm:prSet/>
      <dgm:spPr/>
      <dgm:t>
        <a:bodyPr/>
        <a:lstStyle/>
        <a:p>
          <a:endParaRPr lang="de-DE"/>
        </a:p>
      </dgm:t>
    </dgm:pt>
    <dgm:pt modelId="{B114069A-C074-7045-863A-468A818C8D9D}" type="sibTrans" cxnId="{93BB0B27-6052-DF45-B49F-0E342BCB920C}">
      <dgm:prSet/>
      <dgm:spPr/>
      <dgm:t>
        <a:bodyPr/>
        <a:lstStyle/>
        <a:p>
          <a:endParaRPr lang="de-DE"/>
        </a:p>
      </dgm:t>
    </dgm:pt>
    <dgm:pt modelId="{127195B2-80BF-A846-8AC7-F904ECA3B53C}">
      <dgm:prSet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Geringere Anzahl an Zitationen </a:t>
          </a:r>
        </a:p>
      </dgm:t>
    </dgm:pt>
    <dgm:pt modelId="{97CC4B49-B339-D246-B298-463D562B8C01}" type="parTrans" cxnId="{BF3BCAA5-2B69-154B-8670-697666F329D6}">
      <dgm:prSet/>
      <dgm:spPr/>
      <dgm:t>
        <a:bodyPr/>
        <a:lstStyle/>
        <a:p>
          <a:endParaRPr lang="de-DE"/>
        </a:p>
      </dgm:t>
    </dgm:pt>
    <dgm:pt modelId="{0A6CE57A-A448-DE41-A0E9-0DB480A5DF03}" type="sibTrans" cxnId="{BF3BCAA5-2B69-154B-8670-697666F329D6}">
      <dgm:prSet/>
      <dgm:spPr/>
      <dgm:t>
        <a:bodyPr/>
        <a:lstStyle/>
        <a:p>
          <a:endParaRPr lang="de-DE"/>
        </a:p>
      </dgm:t>
    </dgm:pt>
    <dgm:pt modelId="{5E843860-0646-9540-AFAA-7248C9054412}">
      <dgm:prSet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Teilweise geringere Fördermittel </a:t>
          </a:r>
        </a:p>
      </dgm:t>
    </dgm:pt>
    <dgm:pt modelId="{80B6CDCE-035D-D24E-8806-75B6B6A45792}" type="parTrans" cxnId="{EB4F82B4-1060-D64D-94EC-A8819C6789F9}">
      <dgm:prSet/>
      <dgm:spPr/>
      <dgm:t>
        <a:bodyPr/>
        <a:lstStyle/>
        <a:p>
          <a:endParaRPr lang="de-DE"/>
        </a:p>
      </dgm:t>
    </dgm:pt>
    <dgm:pt modelId="{ADFFBD57-188B-8148-B9BA-D60036585E01}" type="sibTrans" cxnId="{EB4F82B4-1060-D64D-94EC-A8819C6789F9}">
      <dgm:prSet/>
      <dgm:spPr/>
      <dgm:t>
        <a:bodyPr/>
        <a:lstStyle/>
        <a:p>
          <a:endParaRPr lang="de-DE"/>
        </a:p>
      </dgm:t>
    </dgm:pt>
    <dgm:pt modelId="{AF57FE83-0D6E-6C40-A612-A802CA00BC0D}" type="pres">
      <dgm:prSet presAssocID="{B3420162-6338-F54E-9AD6-B22C0EB672DE}" presName="Name0" presStyleCnt="0">
        <dgm:presLayoutVars>
          <dgm:dir/>
          <dgm:resizeHandles val="exact"/>
        </dgm:presLayoutVars>
      </dgm:prSet>
      <dgm:spPr/>
    </dgm:pt>
    <dgm:pt modelId="{A7BAA2C6-5C06-D042-8499-6A8AE33AC5D5}" type="pres">
      <dgm:prSet presAssocID="{742A8A5D-944F-9D4B-8BAB-5D11527B87C4}" presName="Name5" presStyleLbl="vennNode1" presStyleIdx="0" presStyleCnt="4">
        <dgm:presLayoutVars>
          <dgm:bulletEnabled val="1"/>
        </dgm:presLayoutVars>
      </dgm:prSet>
      <dgm:spPr/>
    </dgm:pt>
    <dgm:pt modelId="{9AC7B6CF-9195-D84B-8FFA-1DAF1383072F}" type="pres">
      <dgm:prSet presAssocID="{A2DA482E-8B04-9B4A-9F17-DF48DAA1A839}" presName="space" presStyleCnt="0"/>
      <dgm:spPr/>
    </dgm:pt>
    <dgm:pt modelId="{ADED21A4-32EC-7147-AB42-0589D7197BFB}" type="pres">
      <dgm:prSet presAssocID="{E02449EB-B890-1A43-A7E6-E398BF1FDB8B}" presName="Name5" presStyleLbl="vennNode1" presStyleIdx="1" presStyleCnt="4">
        <dgm:presLayoutVars>
          <dgm:bulletEnabled val="1"/>
        </dgm:presLayoutVars>
      </dgm:prSet>
      <dgm:spPr/>
    </dgm:pt>
    <dgm:pt modelId="{A11E1111-2D9F-1C43-8E96-934ECFC3FBE9}" type="pres">
      <dgm:prSet presAssocID="{B114069A-C074-7045-863A-468A818C8D9D}" presName="space" presStyleCnt="0"/>
      <dgm:spPr/>
    </dgm:pt>
    <dgm:pt modelId="{3420E62C-7177-DF47-82D7-A6F7AA342CD7}" type="pres">
      <dgm:prSet presAssocID="{127195B2-80BF-A846-8AC7-F904ECA3B53C}" presName="Name5" presStyleLbl="vennNode1" presStyleIdx="2" presStyleCnt="4">
        <dgm:presLayoutVars>
          <dgm:bulletEnabled val="1"/>
        </dgm:presLayoutVars>
      </dgm:prSet>
      <dgm:spPr/>
    </dgm:pt>
    <dgm:pt modelId="{77C8754A-77FC-0C48-9AA5-51C78BE2DFA0}" type="pres">
      <dgm:prSet presAssocID="{0A6CE57A-A448-DE41-A0E9-0DB480A5DF03}" presName="space" presStyleCnt="0"/>
      <dgm:spPr/>
    </dgm:pt>
    <dgm:pt modelId="{3C7A51EE-D744-454F-B55F-15E96F955BCE}" type="pres">
      <dgm:prSet presAssocID="{5E843860-0646-9540-AFAA-7248C905441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53DEC701-3961-2F4E-8248-56470F670DE6}" type="presOf" srcId="{742A8A5D-944F-9D4B-8BAB-5D11527B87C4}" destId="{A7BAA2C6-5C06-D042-8499-6A8AE33AC5D5}" srcOrd="0" destOrd="0" presId="urn:microsoft.com/office/officeart/2005/8/layout/venn3"/>
    <dgm:cxn modelId="{93BB0B27-6052-DF45-B49F-0E342BCB920C}" srcId="{B3420162-6338-F54E-9AD6-B22C0EB672DE}" destId="{E02449EB-B890-1A43-A7E6-E398BF1FDB8B}" srcOrd="1" destOrd="0" parTransId="{A5010312-9374-9543-9D6E-0FA66C4DEECC}" sibTransId="{B114069A-C074-7045-863A-468A818C8D9D}"/>
    <dgm:cxn modelId="{2738C65B-F90A-2E41-906E-D54877EA4791}" srcId="{B3420162-6338-F54E-9AD6-B22C0EB672DE}" destId="{742A8A5D-944F-9D4B-8BAB-5D11527B87C4}" srcOrd="0" destOrd="0" parTransId="{02D064FF-4D2F-EA46-AD80-1804764F96C5}" sibTransId="{A2DA482E-8B04-9B4A-9F17-DF48DAA1A839}"/>
    <dgm:cxn modelId="{22ECB5A3-F764-B648-A36E-0333A14EDF07}" type="presOf" srcId="{127195B2-80BF-A846-8AC7-F904ECA3B53C}" destId="{3420E62C-7177-DF47-82D7-A6F7AA342CD7}" srcOrd="0" destOrd="0" presId="urn:microsoft.com/office/officeart/2005/8/layout/venn3"/>
    <dgm:cxn modelId="{BF3BCAA5-2B69-154B-8670-697666F329D6}" srcId="{B3420162-6338-F54E-9AD6-B22C0EB672DE}" destId="{127195B2-80BF-A846-8AC7-F904ECA3B53C}" srcOrd="2" destOrd="0" parTransId="{97CC4B49-B339-D246-B298-463D562B8C01}" sibTransId="{0A6CE57A-A448-DE41-A0E9-0DB480A5DF03}"/>
    <dgm:cxn modelId="{EB4F82B4-1060-D64D-94EC-A8819C6789F9}" srcId="{B3420162-6338-F54E-9AD6-B22C0EB672DE}" destId="{5E843860-0646-9540-AFAA-7248C9054412}" srcOrd="3" destOrd="0" parTransId="{80B6CDCE-035D-D24E-8806-75B6B6A45792}" sibTransId="{ADFFBD57-188B-8148-B9BA-D60036585E01}"/>
    <dgm:cxn modelId="{DCB3BCE2-8E9C-1F4A-90F3-53B8816470C0}" type="presOf" srcId="{E02449EB-B890-1A43-A7E6-E398BF1FDB8B}" destId="{ADED21A4-32EC-7147-AB42-0589D7197BFB}" srcOrd="0" destOrd="0" presId="urn:microsoft.com/office/officeart/2005/8/layout/venn3"/>
    <dgm:cxn modelId="{8B3BAFEE-428C-E547-BE55-29CB6FA29119}" type="presOf" srcId="{B3420162-6338-F54E-9AD6-B22C0EB672DE}" destId="{AF57FE83-0D6E-6C40-A612-A802CA00BC0D}" srcOrd="0" destOrd="0" presId="urn:microsoft.com/office/officeart/2005/8/layout/venn3"/>
    <dgm:cxn modelId="{D73FAFFB-E477-3B48-A403-2B729632C826}" type="presOf" srcId="{5E843860-0646-9540-AFAA-7248C9054412}" destId="{3C7A51EE-D744-454F-B55F-15E96F955BCE}" srcOrd="0" destOrd="0" presId="urn:microsoft.com/office/officeart/2005/8/layout/venn3"/>
    <dgm:cxn modelId="{651FD9DD-00F5-784E-A054-77FEE1450B29}" type="presParOf" srcId="{AF57FE83-0D6E-6C40-A612-A802CA00BC0D}" destId="{A7BAA2C6-5C06-D042-8499-6A8AE33AC5D5}" srcOrd="0" destOrd="0" presId="urn:microsoft.com/office/officeart/2005/8/layout/venn3"/>
    <dgm:cxn modelId="{CFD8EA56-7D9F-C248-A7F3-20A37DEF0E7D}" type="presParOf" srcId="{AF57FE83-0D6E-6C40-A612-A802CA00BC0D}" destId="{9AC7B6CF-9195-D84B-8FFA-1DAF1383072F}" srcOrd="1" destOrd="0" presId="urn:microsoft.com/office/officeart/2005/8/layout/venn3"/>
    <dgm:cxn modelId="{C15AD6A3-015C-D145-8075-5C813773BE80}" type="presParOf" srcId="{AF57FE83-0D6E-6C40-A612-A802CA00BC0D}" destId="{ADED21A4-32EC-7147-AB42-0589D7197BFB}" srcOrd="2" destOrd="0" presId="urn:microsoft.com/office/officeart/2005/8/layout/venn3"/>
    <dgm:cxn modelId="{BC7B04AE-32FD-284D-83ED-E3CBD91481F8}" type="presParOf" srcId="{AF57FE83-0D6E-6C40-A612-A802CA00BC0D}" destId="{A11E1111-2D9F-1C43-8E96-934ECFC3FBE9}" srcOrd="3" destOrd="0" presId="urn:microsoft.com/office/officeart/2005/8/layout/venn3"/>
    <dgm:cxn modelId="{75B2E41B-9324-A546-BF15-E8B62EEA7AAD}" type="presParOf" srcId="{AF57FE83-0D6E-6C40-A612-A802CA00BC0D}" destId="{3420E62C-7177-DF47-82D7-A6F7AA342CD7}" srcOrd="4" destOrd="0" presId="urn:microsoft.com/office/officeart/2005/8/layout/venn3"/>
    <dgm:cxn modelId="{9D77ED75-F946-9A41-A73F-06A5498BC4BD}" type="presParOf" srcId="{AF57FE83-0D6E-6C40-A612-A802CA00BC0D}" destId="{77C8754A-77FC-0C48-9AA5-51C78BE2DFA0}" srcOrd="5" destOrd="0" presId="urn:microsoft.com/office/officeart/2005/8/layout/venn3"/>
    <dgm:cxn modelId="{F693ED99-B2D8-DA4C-A22B-2C89A35E0A8E}" type="presParOf" srcId="{AF57FE83-0D6E-6C40-A612-A802CA00BC0D}" destId="{3C7A51EE-D744-454F-B55F-15E96F955BC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DB1318-5D22-4011-B695-466A37A9CB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2032A-A632-4A88-82F1-D0EF5AB7D3B5}">
      <dgm:prSet/>
      <dgm:spPr/>
      <dgm:t>
        <a:bodyPr/>
        <a:lstStyle/>
        <a:p>
          <a:r>
            <a:rPr lang="de-DE" dirty="0"/>
            <a:t>Grundlagen-forschung </a:t>
          </a:r>
          <a:endParaRPr lang="en-US" dirty="0"/>
        </a:p>
      </dgm:t>
    </dgm:pt>
    <dgm:pt modelId="{1BB66C42-F81B-4908-917F-0822B3AFACA0}" type="parTrans" cxnId="{0A9AB305-BF4F-46DA-9941-780DA8422CED}">
      <dgm:prSet/>
      <dgm:spPr/>
      <dgm:t>
        <a:bodyPr/>
        <a:lstStyle/>
        <a:p>
          <a:endParaRPr lang="en-US"/>
        </a:p>
      </dgm:t>
    </dgm:pt>
    <dgm:pt modelId="{5206555F-C174-4F3A-ABA2-BBE190032AAB}" type="sibTrans" cxnId="{0A9AB305-BF4F-46DA-9941-780DA8422CED}">
      <dgm:prSet/>
      <dgm:spPr/>
      <dgm:t>
        <a:bodyPr/>
        <a:lstStyle/>
        <a:p>
          <a:endParaRPr lang="en-US"/>
        </a:p>
      </dgm:t>
    </dgm:pt>
    <dgm:pt modelId="{242C060B-EBB3-4F63-9E8A-FCED27EDE70E}">
      <dgm:prSet/>
      <dgm:spPr/>
      <dgm:t>
        <a:bodyPr/>
        <a:lstStyle/>
        <a:p>
          <a:r>
            <a:rPr lang="de-DE"/>
            <a:t>Fachspezifisch </a:t>
          </a:r>
          <a:endParaRPr lang="en-US"/>
        </a:p>
      </dgm:t>
    </dgm:pt>
    <dgm:pt modelId="{B80E29FB-1A04-4E5E-895B-6C403F54E48D}" type="parTrans" cxnId="{A1E10262-D1EE-417D-AC83-0E14C9400D49}">
      <dgm:prSet/>
      <dgm:spPr/>
      <dgm:t>
        <a:bodyPr/>
        <a:lstStyle/>
        <a:p>
          <a:endParaRPr lang="en-US"/>
        </a:p>
      </dgm:t>
    </dgm:pt>
    <dgm:pt modelId="{8815741E-BEC6-41E5-BCC4-E2A0D4E4C892}" type="sibTrans" cxnId="{A1E10262-D1EE-417D-AC83-0E14C9400D49}">
      <dgm:prSet/>
      <dgm:spPr/>
      <dgm:t>
        <a:bodyPr/>
        <a:lstStyle/>
        <a:p>
          <a:endParaRPr lang="en-US"/>
        </a:p>
      </dgm:t>
    </dgm:pt>
    <dgm:pt modelId="{2B9206E2-3ADE-434A-B2B4-ADED86B7BEAC}">
      <dgm:prSet/>
      <dgm:spPr/>
      <dgm:t>
        <a:bodyPr/>
        <a:lstStyle/>
        <a:p>
          <a:r>
            <a:rPr lang="de-DE" dirty="0"/>
            <a:t>Forschung </a:t>
          </a:r>
          <a:endParaRPr lang="en-US" dirty="0"/>
        </a:p>
      </dgm:t>
    </dgm:pt>
    <dgm:pt modelId="{0194C8C2-71C6-430F-82B0-7F4C01942ADA}" type="parTrans" cxnId="{F36EF79F-1DE3-4A8B-9390-5BA4D16218C7}">
      <dgm:prSet/>
      <dgm:spPr/>
      <dgm:t>
        <a:bodyPr/>
        <a:lstStyle/>
        <a:p>
          <a:endParaRPr lang="en-US"/>
        </a:p>
      </dgm:t>
    </dgm:pt>
    <dgm:pt modelId="{4477B658-5381-4D96-BDEB-475E1AE85790}" type="sibTrans" cxnId="{F36EF79F-1DE3-4A8B-9390-5BA4D16218C7}">
      <dgm:prSet/>
      <dgm:spPr/>
      <dgm:t>
        <a:bodyPr/>
        <a:lstStyle/>
        <a:p>
          <a:endParaRPr lang="en-US"/>
        </a:p>
      </dgm:t>
    </dgm:pt>
    <dgm:pt modelId="{6DE23D1E-640B-4BEF-8582-CA85D4EAC60B}">
      <dgm:prSet/>
      <dgm:spPr/>
      <dgm:t>
        <a:bodyPr/>
        <a:lstStyle/>
        <a:p>
          <a:r>
            <a:rPr lang="de-DE" dirty="0"/>
            <a:t>Brillanz und Genialität  </a:t>
          </a:r>
          <a:endParaRPr lang="en-US" dirty="0"/>
        </a:p>
      </dgm:t>
    </dgm:pt>
    <dgm:pt modelId="{2E0D60DD-C299-4CE8-BB6D-B9869885973D}" type="parTrans" cxnId="{32EDE028-7CAD-4851-B742-5D90C9CA7ADD}">
      <dgm:prSet/>
      <dgm:spPr/>
      <dgm:t>
        <a:bodyPr/>
        <a:lstStyle/>
        <a:p>
          <a:endParaRPr lang="en-US"/>
        </a:p>
      </dgm:t>
    </dgm:pt>
    <dgm:pt modelId="{0B2AC223-1965-46D5-9916-9448EE7BC961}" type="sibTrans" cxnId="{32EDE028-7CAD-4851-B742-5D90C9CA7ADD}">
      <dgm:prSet/>
      <dgm:spPr/>
      <dgm:t>
        <a:bodyPr/>
        <a:lstStyle/>
        <a:p>
          <a:endParaRPr lang="en-US"/>
        </a:p>
      </dgm:t>
    </dgm:pt>
    <dgm:pt modelId="{8A225465-E192-1648-9831-FFD273EBAEC9}" type="pres">
      <dgm:prSet presAssocID="{33DB1318-5D22-4011-B695-466A37A9CB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DEC65E-6361-6248-92BD-D037D662C40D}" type="pres">
      <dgm:prSet presAssocID="{C482032A-A632-4A88-82F1-D0EF5AB7D3B5}" presName="hierRoot1" presStyleCnt="0"/>
      <dgm:spPr/>
    </dgm:pt>
    <dgm:pt modelId="{D3D5BD0B-0619-714D-AA70-1E19A8DC830B}" type="pres">
      <dgm:prSet presAssocID="{C482032A-A632-4A88-82F1-D0EF5AB7D3B5}" presName="composite" presStyleCnt="0"/>
      <dgm:spPr/>
    </dgm:pt>
    <dgm:pt modelId="{5B876F8E-91F7-1340-B8AE-83D21D1E14A4}" type="pres">
      <dgm:prSet presAssocID="{C482032A-A632-4A88-82F1-D0EF5AB7D3B5}" presName="background" presStyleLbl="node0" presStyleIdx="0" presStyleCnt="4"/>
      <dgm:spPr/>
    </dgm:pt>
    <dgm:pt modelId="{B674B150-E51E-A341-8821-4A1AE8909DED}" type="pres">
      <dgm:prSet presAssocID="{C482032A-A632-4A88-82F1-D0EF5AB7D3B5}" presName="text" presStyleLbl="fgAcc0" presStyleIdx="0" presStyleCnt="4">
        <dgm:presLayoutVars>
          <dgm:chPref val="3"/>
        </dgm:presLayoutVars>
      </dgm:prSet>
      <dgm:spPr/>
    </dgm:pt>
    <dgm:pt modelId="{E23D1E9D-CF85-6F49-A069-3C03955681CE}" type="pres">
      <dgm:prSet presAssocID="{C482032A-A632-4A88-82F1-D0EF5AB7D3B5}" presName="hierChild2" presStyleCnt="0"/>
      <dgm:spPr/>
    </dgm:pt>
    <dgm:pt modelId="{BB37A8F3-0160-1A4D-982F-D90C996801CA}" type="pres">
      <dgm:prSet presAssocID="{242C060B-EBB3-4F63-9E8A-FCED27EDE70E}" presName="hierRoot1" presStyleCnt="0"/>
      <dgm:spPr/>
    </dgm:pt>
    <dgm:pt modelId="{DA9DB28D-BEBD-C14E-A4AA-7C3B9CE75FF6}" type="pres">
      <dgm:prSet presAssocID="{242C060B-EBB3-4F63-9E8A-FCED27EDE70E}" presName="composite" presStyleCnt="0"/>
      <dgm:spPr/>
    </dgm:pt>
    <dgm:pt modelId="{4FCB51FA-0CD3-8C44-9433-729FC79F275C}" type="pres">
      <dgm:prSet presAssocID="{242C060B-EBB3-4F63-9E8A-FCED27EDE70E}" presName="background" presStyleLbl="node0" presStyleIdx="1" presStyleCnt="4"/>
      <dgm:spPr/>
    </dgm:pt>
    <dgm:pt modelId="{43E55664-CA7C-8741-BC40-BDBAB514D488}" type="pres">
      <dgm:prSet presAssocID="{242C060B-EBB3-4F63-9E8A-FCED27EDE70E}" presName="text" presStyleLbl="fgAcc0" presStyleIdx="1" presStyleCnt="4">
        <dgm:presLayoutVars>
          <dgm:chPref val="3"/>
        </dgm:presLayoutVars>
      </dgm:prSet>
      <dgm:spPr/>
    </dgm:pt>
    <dgm:pt modelId="{7768E607-2215-6644-81A5-87EBA860CC5A}" type="pres">
      <dgm:prSet presAssocID="{242C060B-EBB3-4F63-9E8A-FCED27EDE70E}" presName="hierChild2" presStyleCnt="0"/>
      <dgm:spPr/>
    </dgm:pt>
    <dgm:pt modelId="{EEB99AF9-DC1C-ED4F-90EF-D43B0923878B}" type="pres">
      <dgm:prSet presAssocID="{2B9206E2-3ADE-434A-B2B4-ADED86B7BEAC}" presName="hierRoot1" presStyleCnt="0"/>
      <dgm:spPr/>
    </dgm:pt>
    <dgm:pt modelId="{223D604A-B52A-4F4C-BCE3-8A823CAD64D7}" type="pres">
      <dgm:prSet presAssocID="{2B9206E2-3ADE-434A-B2B4-ADED86B7BEAC}" presName="composite" presStyleCnt="0"/>
      <dgm:spPr/>
    </dgm:pt>
    <dgm:pt modelId="{E5EF8788-B418-444C-9FF6-FD6011702F9F}" type="pres">
      <dgm:prSet presAssocID="{2B9206E2-3ADE-434A-B2B4-ADED86B7BEAC}" presName="background" presStyleLbl="node0" presStyleIdx="2" presStyleCnt="4"/>
      <dgm:spPr/>
    </dgm:pt>
    <dgm:pt modelId="{0F758B60-41C6-FB4A-ABBF-BEBC00B2FB02}" type="pres">
      <dgm:prSet presAssocID="{2B9206E2-3ADE-434A-B2B4-ADED86B7BEAC}" presName="text" presStyleLbl="fgAcc0" presStyleIdx="2" presStyleCnt="4">
        <dgm:presLayoutVars>
          <dgm:chPref val="3"/>
        </dgm:presLayoutVars>
      </dgm:prSet>
      <dgm:spPr/>
    </dgm:pt>
    <dgm:pt modelId="{8C278EF3-3020-C74D-8C4C-13835F96D5A8}" type="pres">
      <dgm:prSet presAssocID="{2B9206E2-3ADE-434A-B2B4-ADED86B7BEAC}" presName="hierChild2" presStyleCnt="0"/>
      <dgm:spPr/>
    </dgm:pt>
    <dgm:pt modelId="{02BA6E41-0DBF-0F40-9C6F-C45EF7D871DB}" type="pres">
      <dgm:prSet presAssocID="{6DE23D1E-640B-4BEF-8582-CA85D4EAC60B}" presName="hierRoot1" presStyleCnt="0"/>
      <dgm:spPr/>
    </dgm:pt>
    <dgm:pt modelId="{0870E191-B1D7-3049-BDA1-AD9748BCD16B}" type="pres">
      <dgm:prSet presAssocID="{6DE23D1E-640B-4BEF-8582-CA85D4EAC60B}" presName="composite" presStyleCnt="0"/>
      <dgm:spPr/>
    </dgm:pt>
    <dgm:pt modelId="{6EA289AF-FB4A-BD42-A0F4-51A305E0CE2E}" type="pres">
      <dgm:prSet presAssocID="{6DE23D1E-640B-4BEF-8582-CA85D4EAC60B}" presName="background" presStyleLbl="node0" presStyleIdx="3" presStyleCnt="4"/>
      <dgm:spPr/>
    </dgm:pt>
    <dgm:pt modelId="{861BA034-B8F4-6749-9CC1-6538F349F547}" type="pres">
      <dgm:prSet presAssocID="{6DE23D1E-640B-4BEF-8582-CA85D4EAC60B}" presName="text" presStyleLbl="fgAcc0" presStyleIdx="3" presStyleCnt="4">
        <dgm:presLayoutVars>
          <dgm:chPref val="3"/>
        </dgm:presLayoutVars>
      </dgm:prSet>
      <dgm:spPr/>
    </dgm:pt>
    <dgm:pt modelId="{D3C9CB43-71C0-5C4A-9C38-AA5BC187C095}" type="pres">
      <dgm:prSet presAssocID="{6DE23D1E-640B-4BEF-8582-CA85D4EAC60B}" presName="hierChild2" presStyleCnt="0"/>
      <dgm:spPr/>
    </dgm:pt>
  </dgm:ptLst>
  <dgm:cxnLst>
    <dgm:cxn modelId="{0A9AB305-BF4F-46DA-9941-780DA8422CED}" srcId="{33DB1318-5D22-4011-B695-466A37A9CBE0}" destId="{C482032A-A632-4A88-82F1-D0EF5AB7D3B5}" srcOrd="0" destOrd="0" parTransId="{1BB66C42-F81B-4908-917F-0822B3AFACA0}" sibTransId="{5206555F-C174-4F3A-ABA2-BBE190032AAB}"/>
    <dgm:cxn modelId="{32EDE028-7CAD-4851-B742-5D90C9CA7ADD}" srcId="{33DB1318-5D22-4011-B695-466A37A9CBE0}" destId="{6DE23D1E-640B-4BEF-8582-CA85D4EAC60B}" srcOrd="3" destOrd="0" parTransId="{2E0D60DD-C299-4CE8-BB6D-B9869885973D}" sibTransId="{0B2AC223-1965-46D5-9916-9448EE7BC961}"/>
    <dgm:cxn modelId="{A1E10262-D1EE-417D-AC83-0E14C9400D49}" srcId="{33DB1318-5D22-4011-B695-466A37A9CBE0}" destId="{242C060B-EBB3-4F63-9E8A-FCED27EDE70E}" srcOrd="1" destOrd="0" parTransId="{B80E29FB-1A04-4E5E-895B-6C403F54E48D}" sibTransId="{8815741E-BEC6-41E5-BCC4-E2A0D4E4C892}"/>
    <dgm:cxn modelId="{95DE4453-7897-1A49-9869-08CF704C7C95}" type="presOf" srcId="{C482032A-A632-4A88-82F1-D0EF5AB7D3B5}" destId="{B674B150-E51E-A341-8821-4A1AE8909DED}" srcOrd="0" destOrd="0" presId="urn:microsoft.com/office/officeart/2005/8/layout/hierarchy1"/>
    <dgm:cxn modelId="{F36EF79F-1DE3-4A8B-9390-5BA4D16218C7}" srcId="{33DB1318-5D22-4011-B695-466A37A9CBE0}" destId="{2B9206E2-3ADE-434A-B2B4-ADED86B7BEAC}" srcOrd="2" destOrd="0" parTransId="{0194C8C2-71C6-430F-82B0-7F4C01942ADA}" sibTransId="{4477B658-5381-4D96-BDEB-475E1AE85790}"/>
    <dgm:cxn modelId="{AC8BEBA8-1B03-3644-943D-8336927340E6}" type="presOf" srcId="{6DE23D1E-640B-4BEF-8582-CA85D4EAC60B}" destId="{861BA034-B8F4-6749-9CC1-6538F349F547}" srcOrd="0" destOrd="0" presId="urn:microsoft.com/office/officeart/2005/8/layout/hierarchy1"/>
    <dgm:cxn modelId="{231056B1-815D-864A-8D83-D9535C5D2012}" type="presOf" srcId="{242C060B-EBB3-4F63-9E8A-FCED27EDE70E}" destId="{43E55664-CA7C-8741-BC40-BDBAB514D488}" srcOrd="0" destOrd="0" presId="urn:microsoft.com/office/officeart/2005/8/layout/hierarchy1"/>
    <dgm:cxn modelId="{E1C3A5E3-20A6-5E4C-9962-8C6226E4A80E}" type="presOf" srcId="{33DB1318-5D22-4011-B695-466A37A9CBE0}" destId="{8A225465-E192-1648-9831-FFD273EBAEC9}" srcOrd="0" destOrd="0" presId="urn:microsoft.com/office/officeart/2005/8/layout/hierarchy1"/>
    <dgm:cxn modelId="{23E35AF4-C33A-5A45-AA63-90C8385CFDBD}" type="presOf" srcId="{2B9206E2-3ADE-434A-B2B4-ADED86B7BEAC}" destId="{0F758B60-41C6-FB4A-ABBF-BEBC00B2FB02}" srcOrd="0" destOrd="0" presId="urn:microsoft.com/office/officeart/2005/8/layout/hierarchy1"/>
    <dgm:cxn modelId="{7E5D4DA6-0211-5848-8BE6-57C3B85AA5FC}" type="presParOf" srcId="{8A225465-E192-1648-9831-FFD273EBAEC9}" destId="{4FDEC65E-6361-6248-92BD-D037D662C40D}" srcOrd="0" destOrd="0" presId="urn:microsoft.com/office/officeart/2005/8/layout/hierarchy1"/>
    <dgm:cxn modelId="{A3786113-1A4C-2945-88E5-1E9BA9F431D2}" type="presParOf" srcId="{4FDEC65E-6361-6248-92BD-D037D662C40D}" destId="{D3D5BD0B-0619-714D-AA70-1E19A8DC830B}" srcOrd="0" destOrd="0" presId="urn:microsoft.com/office/officeart/2005/8/layout/hierarchy1"/>
    <dgm:cxn modelId="{BCA5D4E9-DA7F-1A47-9AF5-07232370D8D7}" type="presParOf" srcId="{D3D5BD0B-0619-714D-AA70-1E19A8DC830B}" destId="{5B876F8E-91F7-1340-B8AE-83D21D1E14A4}" srcOrd="0" destOrd="0" presId="urn:microsoft.com/office/officeart/2005/8/layout/hierarchy1"/>
    <dgm:cxn modelId="{0EB7E1A2-0757-5B49-9783-09D3954BDAB5}" type="presParOf" srcId="{D3D5BD0B-0619-714D-AA70-1E19A8DC830B}" destId="{B674B150-E51E-A341-8821-4A1AE8909DED}" srcOrd="1" destOrd="0" presId="urn:microsoft.com/office/officeart/2005/8/layout/hierarchy1"/>
    <dgm:cxn modelId="{0996BD95-64A3-BA42-B07F-A2AFEE534C03}" type="presParOf" srcId="{4FDEC65E-6361-6248-92BD-D037D662C40D}" destId="{E23D1E9D-CF85-6F49-A069-3C03955681CE}" srcOrd="1" destOrd="0" presId="urn:microsoft.com/office/officeart/2005/8/layout/hierarchy1"/>
    <dgm:cxn modelId="{A5B60EAE-AD26-E044-866E-8CD8A0A18E0B}" type="presParOf" srcId="{8A225465-E192-1648-9831-FFD273EBAEC9}" destId="{BB37A8F3-0160-1A4D-982F-D90C996801CA}" srcOrd="1" destOrd="0" presId="urn:microsoft.com/office/officeart/2005/8/layout/hierarchy1"/>
    <dgm:cxn modelId="{E84AF8BF-482F-EB42-BB37-6C1A1DF58509}" type="presParOf" srcId="{BB37A8F3-0160-1A4D-982F-D90C996801CA}" destId="{DA9DB28D-BEBD-C14E-A4AA-7C3B9CE75FF6}" srcOrd="0" destOrd="0" presId="urn:microsoft.com/office/officeart/2005/8/layout/hierarchy1"/>
    <dgm:cxn modelId="{941BB7F2-9CC8-3243-A55B-5E6BBDF5610E}" type="presParOf" srcId="{DA9DB28D-BEBD-C14E-A4AA-7C3B9CE75FF6}" destId="{4FCB51FA-0CD3-8C44-9433-729FC79F275C}" srcOrd="0" destOrd="0" presId="urn:microsoft.com/office/officeart/2005/8/layout/hierarchy1"/>
    <dgm:cxn modelId="{77310880-6DAF-294A-B25E-A612B95BDE05}" type="presParOf" srcId="{DA9DB28D-BEBD-C14E-A4AA-7C3B9CE75FF6}" destId="{43E55664-CA7C-8741-BC40-BDBAB514D488}" srcOrd="1" destOrd="0" presId="urn:microsoft.com/office/officeart/2005/8/layout/hierarchy1"/>
    <dgm:cxn modelId="{27388AF7-B069-C047-AE66-26368C77D639}" type="presParOf" srcId="{BB37A8F3-0160-1A4D-982F-D90C996801CA}" destId="{7768E607-2215-6644-81A5-87EBA860CC5A}" srcOrd="1" destOrd="0" presId="urn:microsoft.com/office/officeart/2005/8/layout/hierarchy1"/>
    <dgm:cxn modelId="{0940A565-2F78-F945-9849-4AFCA1AF0DDA}" type="presParOf" srcId="{8A225465-E192-1648-9831-FFD273EBAEC9}" destId="{EEB99AF9-DC1C-ED4F-90EF-D43B0923878B}" srcOrd="2" destOrd="0" presId="urn:microsoft.com/office/officeart/2005/8/layout/hierarchy1"/>
    <dgm:cxn modelId="{B70C3DF9-BA7B-B64F-9822-A8025A0FA9CD}" type="presParOf" srcId="{EEB99AF9-DC1C-ED4F-90EF-D43B0923878B}" destId="{223D604A-B52A-4F4C-BCE3-8A823CAD64D7}" srcOrd="0" destOrd="0" presId="urn:microsoft.com/office/officeart/2005/8/layout/hierarchy1"/>
    <dgm:cxn modelId="{D608A5B3-FE87-1E4D-BA9B-6E9CFCB14CEE}" type="presParOf" srcId="{223D604A-B52A-4F4C-BCE3-8A823CAD64D7}" destId="{E5EF8788-B418-444C-9FF6-FD6011702F9F}" srcOrd="0" destOrd="0" presId="urn:microsoft.com/office/officeart/2005/8/layout/hierarchy1"/>
    <dgm:cxn modelId="{73E36F76-FA60-0F4E-B8B9-72D68B926D99}" type="presParOf" srcId="{223D604A-B52A-4F4C-BCE3-8A823CAD64D7}" destId="{0F758B60-41C6-FB4A-ABBF-BEBC00B2FB02}" srcOrd="1" destOrd="0" presId="urn:microsoft.com/office/officeart/2005/8/layout/hierarchy1"/>
    <dgm:cxn modelId="{E458D77A-B9EF-0541-913D-5ABC83C919CD}" type="presParOf" srcId="{EEB99AF9-DC1C-ED4F-90EF-D43B0923878B}" destId="{8C278EF3-3020-C74D-8C4C-13835F96D5A8}" srcOrd="1" destOrd="0" presId="urn:microsoft.com/office/officeart/2005/8/layout/hierarchy1"/>
    <dgm:cxn modelId="{67C45A3A-1C89-A44D-8B40-F9128EAAA914}" type="presParOf" srcId="{8A225465-E192-1648-9831-FFD273EBAEC9}" destId="{02BA6E41-0DBF-0F40-9C6F-C45EF7D871DB}" srcOrd="3" destOrd="0" presId="urn:microsoft.com/office/officeart/2005/8/layout/hierarchy1"/>
    <dgm:cxn modelId="{4691D355-1C4E-8B41-AEF2-3056F8B329C1}" type="presParOf" srcId="{02BA6E41-0DBF-0F40-9C6F-C45EF7D871DB}" destId="{0870E191-B1D7-3049-BDA1-AD9748BCD16B}" srcOrd="0" destOrd="0" presId="urn:microsoft.com/office/officeart/2005/8/layout/hierarchy1"/>
    <dgm:cxn modelId="{8370587C-C910-2947-A13D-0C1BE2252169}" type="presParOf" srcId="{0870E191-B1D7-3049-BDA1-AD9748BCD16B}" destId="{6EA289AF-FB4A-BD42-A0F4-51A305E0CE2E}" srcOrd="0" destOrd="0" presId="urn:microsoft.com/office/officeart/2005/8/layout/hierarchy1"/>
    <dgm:cxn modelId="{7664C668-8A5A-C140-ACB3-6A7F78F5CB85}" type="presParOf" srcId="{0870E191-B1D7-3049-BDA1-AD9748BCD16B}" destId="{861BA034-B8F4-6749-9CC1-6538F349F547}" srcOrd="1" destOrd="0" presId="urn:microsoft.com/office/officeart/2005/8/layout/hierarchy1"/>
    <dgm:cxn modelId="{17D74A7A-0F09-0D47-B8EC-AA6C12339FFA}" type="presParOf" srcId="{02BA6E41-0DBF-0F40-9C6F-C45EF7D871DB}" destId="{D3C9CB43-71C0-5C4A-9C38-AA5BC187C0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DB1318-5D22-4011-B695-466A37A9CBE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2032A-A632-4A88-82F1-D0EF5AB7D3B5}">
      <dgm:prSet/>
      <dgm:spPr/>
      <dgm:t>
        <a:bodyPr/>
        <a:lstStyle/>
        <a:p>
          <a:r>
            <a:rPr lang="de-DE" dirty="0"/>
            <a:t>Anwendungs-orientierung </a:t>
          </a:r>
          <a:endParaRPr lang="en-US" dirty="0"/>
        </a:p>
      </dgm:t>
    </dgm:pt>
    <dgm:pt modelId="{1BB66C42-F81B-4908-917F-0822B3AFACA0}" type="parTrans" cxnId="{0A9AB305-BF4F-46DA-9941-780DA8422CED}">
      <dgm:prSet/>
      <dgm:spPr/>
      <dgm:t>
        <a:bodyPr/>
        <a:lstStyle/>
        <a:p>
          <a:endParaRPr lang="en-US"/>
        </a:p>
      </dgm:t>
    </dgm:pt>
    <dgm:pt modelId="{5206555F-C174-4F3A-ABA2-BBE190032AAB}" type="sibTrans" cxnId="{0A9AB305-BF4F-46DA-9941-780DA8422CED}">
      <dgm:prSet/>
      <dgm:spPr/>
      <dgm:t>
        <a:bodyPr/>
        <a:lstStyle/>
        <a:p>
          <a:endParaRPr lang="en-US"/>
        </a:p>
      </dgm:t>
    </dgm:pt>
    <dgm:pt modelId="{242C060B-EBB3-4F63-9E8A-FCED27EDE70E}">
      <dgm:prSet/>
      <dgm:spPr/>
      <dgm:t>
        <a:bodyPr/>
        <a:lstStyle/>
        <a:p>
          <a:r>
            <a:rPr lang="de-DE" dirty="0"/>
            <a:t>interdisziplinär </a:t>
          </a:r>
          <a:endParaRPr lang="en-US" dirty="0"/>
        </a:p>
      </dgm:t>
    </dgm:pt>
    <dgm:pt modelId="{B80E29FB-1A04-4E5E-895B-6C403F54E48D}" type="parTrans" cxnId="{A1E10262-D1EE-417D-AC83-0E14C9400D49}">
      <dgm:prSet/>
      <dgm:spPr/>
      <dgm:t>
        <a:bodyPr/>
        <a:lstStyle/>
        <a:p>
          <a:endParaRPr lang="en-US"/>
        </a:p>
      </dgm:t>
    </dgm:pt>
    <dgm:pt modelId="{8815741E-BEC6-41E5-BCC4-E2A0D4E4C892}" type="sibTrans" cxnId="{A1E10262-D1EE-417D-AC83-0E14C9400D49}">
      <dgm:prSet/>
      <dgm:spPr/>
      <dgm:t>
        <a:bodyPr/>
        <a:lstStyle/>
        <a:p>
          <a:endParaRPr lang="en-US"/>
        </a:p>
      </dgm:t>
    </dgm:pt>
    <dgm:pt modelId="{2B9206E2-3ADE-434A-B2B4-ADED86B7BEAC}">
      <dgm:prSet/>
      <dgm:spPr/>
      <dgm:t>
        <a:bodyPr/>
        <a:lstStyle/>
        <a:p>
          <a:r>
            <a:rPr lang="de-DE" dirty="0"/>
            <a:t>Lehre </a:t>
          </a:r>
          <a:endParaRPr lang="en-US" dirty="0"/>
        </a:p>
      </dgm:t>
    </dgm:pt>
    <dgm:pt modelId="{0194C8C2-71C6-430F-82B0-7F4C01942ADA}" type="parTrans" cxnId="{F36EF79F-1DE3-4A8B-9390-5BA4D16218C7}">
      <dgm:prSet/>
      <dgm:spPr/>
      <dgm:t>
        <a:bodyPr/>
        <a:lstStyle/>
        <a:p>
          <a:endParaRPr lang="en-US"/>
        </a:p>
      </dgm:t>
    </dgm:pt>
    <dgm:pt modelId="{4477B658-5381-4D96-BDEB-475E1AE85790}" type="sibTrans" cxnId="{F36EF79F-1DE3-4A8B-9390-5BA4D16218C7}">
      <dgm:prSet/>
      <dgm:spPr/>
      <dgm:t>
        <a:bodyPr/>
        <a:lstStyle/>
        <a:p>
          <a:endParaRPr lang="en-US"/>
        </a:p>
      </dgm:t>
    </dgm:pt>
    <dgm:pt modelId="{6DE23D1E-640B-4BEF-8582-CA85D4EAC60B}">
      <dgm:prSet/>
      <dgm:spPr/>
      <dgm:t>
        <a:bodyPr/>
        <a:lstStyle/>
        <a:p>
          <a:r>
            <a:rPr lang="de-DE" dirty="0"/>
            <a:t>Fleiß und Empathie</a:t>
          </a:r>
          <a:endParaRPr lang="en-US" dirty="0"/>
        </a:p>
      </dgm:t>
    </dgm:pt>
    <dgm:pt modelId="{2E0D60DD-C299-4CE8-BB6D-B9869885973D}" type="parTrans" cxnId="{32EDE028-7CAD-4851-B742-5D90C9CA7ADD}">
      <dgm:prSet/>
      <dgm:spPr/>
      <dgm:t>
        <a:bodyPr/>
        <a:lstStyle/>
        <a:p>
          <a:endParaRPr lang="en-US"/>
        </a:p>
      </dgm:t>
    </dgm:pt>
    <dgm:pt modelId="{0B2AC223-1965-46D5-9916-9448EE7BC961}" type="sibTrans" cxnId="{32EDE028-7CAD-4851-B742-5D90C9CA7ADD}">
      <dgm:prSet/>
      <dgm:spPr/>
      <dgm:t>
        <a:bodyPr/>
        <a:lstStyle/>
        <a:p>
          <a:endParaRPr lang="en-US"/>
        </a:p>
      </dgm:t>
    </dgm:pt>
    <dgm:pt modelId="{8A225465-E192-1648-9831-FFD273EBAEC9}" type="pres">
      <dgm:prSet presAssocID="{33DB1318-5D22-4011-B695-466A37A9CB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DEC65E-6361-6248-92BD-D037D662C40D}" type="pres">
      <dgm:prSet presAssocID="{C482032A-A632-4A88-82F1-D0EF5AB7D3B5}" presName="hierRoot1" presStyleCnt="0"/>
      <dgm:spPr/>
    </dgm:pt>
    <dgm:pt modelId="{D3D5BD0B-0619-714D-AA70-1E19A8DC830B}" type="pres">
      <dgm:prSet presAssocID="{C482032A-A632-4A88-82F1-D0EF5AB7D3B5}" presName="composite" presStyleCnt="0"/>
      <dgm:spPr/>
    </dgm:pt>
    <dgm:pt modelId="{5B876F8E-91F7-1340-B8AE-83D21D1E14A4}" type="pres">
      <dgm:prSet presAssocID="{C482032A-A632-4A88-82F1-D0EF5AB7D3B5}" presName="background" presStyleLbl="node0" presStyleIdx="0" presStyleCnt="4"/>
      <dgm:spPr/>
    </dgm:pt>
    <dgm:pt modelId="{B674B150-E51E-A341-8821-4A1AE8909DED}" type="pres">
      <dgm:prSet presAssocID="{C482032A-A632-4A88-82F1-D0EF5AB7D3B5}" presName="text" presStyleLbl="fgAcc0" presStyleIdx="0" presStyleCnt="4">
        <dgm:presLayoutVars>
          <dgm:chPref val="3"/>
        </dgm:presLayoutVars>
      </dgm:prSet>
      <dgm:spPr/>
    </dgm:pt>
    <dgm:pt modelId="{E23D1E9D-CF85-6F49-A069-3C03955681CE}" type="pres">
      <dgm:prSet presAssocID="{C482032A-A632-4A88-82F1-D0EF5AB7D3B5}" presName="hierChild2" presStyleCnt="0"/>
      <dgm:spPr/>
    </dgm:pt>
    <dgm:pt modelId="{BB37A8F3-0160-1A4D-982F-D90C996801CA}" type="pres">
      <dgm:prSet presAssocID="{242C060B-EBB3-4F63-9E8A-FCED27EDE70E}" presName="hierRoot1" presStyleCnt="0"/>
      <dgm:spPr/>
    </dgm:pt>
    <dgm:pt modelId="{DA9DB28D-BEBD-C14E-A4AA-7C3B9CE75FF6}" type="pres">
      <dgm:prSet presAssocID="{242C060B-EBB3-4F63-9E8A-FCED27EDE70E}" presName="composite" presStyleCnt="0"/>
      <dgm:spPr/>
    </dgm:pt>
    <dgm:pt modelId="{4FCB51FA-0CD3-8C44-9433-729FC79F275C}" type="pres">
      <dgm:prSet presAssocID="{242C060B-EBB3-4F63-9E8A-FCED27EDE70E}" presName="background" presStyleLbl="node0" presStyleIdx="1" presStyleCnt="4"/>
      <dgm:spPr/>
    </dgm:pt>
    <dgm:pt modelId="{43E55664-CA7C-8741-BC40-BDBAB514D488}" type="pres">
      <dgm:prSet presAssocID="{242C060B-EBB3-4F63-9E8A-FCED27EDE70E}" presName="text" presStyleLbl="fgAcc0" presStyleIdx="1" presStyleCnt="4">
        <dgm:presLayoutVars>
          <dgm:chPref val="3"/>
        </dgm:presLayoutVars>
      </dgm:prSet>
      <dgm:spPr/>
    </dgm:pt>
    <dgm:pt modelId="{7768E607-2215-6644-81A5-87EBA860CC5A}" type="pres">
      <dgm:prSet presAssocID="{242C060B-EBB3-4F63-9E8A-FCED27EDE70E}" presName="hierChild2" presStyleCnt="0"/>
      <dgm:spPr/>
    </dgm:pt>
    <dgm:pt modelId="{EEB99AF9-DC1C-ED4F-90EF-D43B0923878B}" type="pres">
      <dgm:prSet presAssocID="{2B9206E2-3ADE-434A-B2B4-ADED86B7BEAC}" presName="hierRoot1" presStyleCnt="0"/>
      <dgm:spPr/>
    </dgm:pt>
    <dgm:pt modelId="{223D604A-B52A-4F4C-BCE3-8A823CAD64D7}" type="pres">
      <dgm:prSet presAssocID="{2B9206E2-3ADE-434A-B2B4-ADED86B7BEAC}" presName="composite" presStyleCnt="0"/>
      <dgm:spPr/>
    </dgm:pt>
    <dgm:pt modelId="{E5EF8788-B418-444C-9FF6-FD6011702F9F}" type="pres">
      <dgm:prSet presAssocID="{2B9206E2-3ADE-434A-B2B4-ADED86B7BEAC}" presName="background" presStyleLbl="node0" presStyleIdx="2" presStyleCnt="4"/>
      <dgm:spPr/>
    </dgm:pt>
    <dgm:pt modelId="{0F758B60-41C6-FB4A-ABBF-BEBC00B2FB02}" type="pres">
      <dgm:prSet presAssocID="{2B9206E2-3ADE-434A-B2B4-ADED86B7BEAC}" presName="text" presStyleLbl="fgAcc0" presStyleIdx="2" presStyleCnt="4">
        <dgm:presLayoutVars>
          <dgm:chPref val="3"/>
        </dgm:presLayoutVars>
      </dgm:prSet>
      <dgm:spPr/>
    </dgm:pt>
    <dgm:pt modelId="{8C278EF3-3020-C74D-8C4C-13835F96D5A8}" type="pres">
      <dgm:prSet presAssocID="{2B9206E2-3ADE-434A-B2B4-ADED86B7BEAC}" presName="hierChild2" presStyleCnt="0"/>
      <dgm:spPr/>
    </dgm:pt>
    <dgm:pt modelId="{02BA6E41-0DBF-0F40-9C6F-C45EF7D871DB}" type="pres">
      <dgm:prSet presAssocID="{6DE23D1E-640B-4BEF-8582-CA85D4EAC60B}" presName="hierRoot1" presStyleCnt="0"/>
      <dgm:spPr/>
    </dgm:pt>
    <dgm:pt modelId="{0870E191-B1D7-3049-BDA1-AD9748BCD16B}" type="pres">
      <dgm:prSet presAssocID="{6DE23D1E-640B-4BEF-8582-CA85D4EAC60B}" presName="composite" presStyleCnt="0"/>
      <dgm:spPr/>
    </dgm:pt>
    <dgm:pt modelId="{6EA289AF-FB4A-BD42-A0F4-51A305E0CE2E}" type="pres">
      <dgm:prSet presAssocID="{6DE23D1E-640B-4BEF-8582-CA85D4EAC60B}" presName="background" presStyleLbl="node0" presStyleIdx="3" presStyleCnt="4"/>
      <dgm:spPr/>
    </dgm:pt>
    <dgm:pt modelId="{861BA034-B8F4-6749-9CC1-6538F349F547}" type="pres">
      <dgm:prSet presAssocID="{6DE23D1E-640B-4BEF-8582-CA85D4EAC60B}" presName="text" presStyleLbl="fgAcc0" presStyleIdx="3" presStyleCnt="4">
        <dgm:presLayoutVars>
          <dgm:chPref val="3"/>
        </dgm:presLayoutVars>
      </dgm:prSet>
      <dgm:spPr/>
    </dgm:pt>
    <dgm:pt modelId="{D3C9CB43-71C0-5C4A-9C38-AA5BC187C095}" type="pres">
      <dgm:prSet presAssocID="{6DE23D1E-640B-4BEF-8582-CA85D4EAC60B}" presName="hierChild2" presStyleCnt="0"/>
      <dgm:spPr/>
    </dgm:pt>
  </dgm:ptLst>
  <dgm:cxnLst>
    <dgm:cxn modelId="{0A9AB305-BF4F-46DA-9941-780DA8422CED}" srcId="{33DB1318-5D22-4011-B695-466A37A9CBE0}" destId="{C482032A-A632-4A88-82F1-D0EF5AB7D3B5}" srcOrd="0" destOrd="0" parTransId="{1BB66C42-F81B-4908-917F-0822B3AFACA0}" sibTransId="{5206555F-C174-4F3A-ABA2-BBE190032AAB}"/>
    <dgm:cxn modelId="{32EDE028-7CAD-4851-B742-5D90C9CA7ADD}" srcId="{33DB1318-5D22-4011-B695-466A37A9CBE0}" destId="{6DE23D1E-640B-4BEF-8582-CA85D4EAC60B}" srcOrd="3" destOrd="0" parTransId="{2E0D60DD-C299-4CE8-BB6D-B9869885973D}" sibTransId="{0B2AC223-1965-46D5-9916-9448EE7BC961}"/>
    <dgm:cxn modelId="{A1E10262-D1EE-417D-AC83-0E14C9400D49}" srcId="{33DB1318-5D22-4011-B695-466A37A9CBE0}" destId="{242C060B-EBB3-4F63-9E8A-FCED27EDE70E}" srcOrd="1" destOrd="0" parTransId="{B80E29FB-1A04-4E5E-895B-6C403F54E48D}" sibTransId="{8815741E-BEC6-41E5-BCC4-E2A0D4E4C892}"/>
    <dgm:cxn modelId="{95DE4453-7897-1A49-9869-08CF704C7C95}" type="presOf" srcId="{C482032A-A632-4A88-82F1-D0EF5AB7D3B5}" destId="{B674B150-E51E-A341-8821-4A1AE8909DED}" srcOrd="0" destOrd="0" presId="urn:microsoft.com/office/officeart/2005/8/layout/hierarchy1"/>
    <dgm:cxn modelId="{F36EF79F-1DE3-4A8B-9390-5BA4D16218C7}" srcId="{33DB1318-5D22-4011-B695-466A37A9CBE0}" destId="{2B9206E2-3ADE-434A-B2B4-ADED86B7BEAC}" srcOrd="2" destOrd="0" parTransId="{0194C8C2-71C6-430F-82B0-7F4C01942ADA}" sibTransId="{4477B658-5381-4D96-BDEB-475E1AE85790}"/>
    <dgm:cxn modelId="{AC8BEBA8-1B03-3644-943D-8336927340E6}" type="presOf" srcId="{6DE23D1E-640B-4BEF-8582-CA85D4EAC60B}" destId="{861BA034-B8F4-6749-9CC1-6538F349F547}" srcOrd="0" destOrd="0" presId="urn:microsoft.com/office/officeart/2005/8/layout/hierarchy1"/>
    <dgm:cxn modelId="{231056B1-815D-864A-8D83-D9535C5D2012}" type="presOf" srcId="{242C060B-EBB3-4F63-9E8A-FCED27EDE70E}" destId="{43E55664-CA7C-8741-BC40-BDBAB514D488}" srcOrd="0" destOrd="0" presId="urn:microsoft.com/office/officeart/2005/8/layout/hierarchy1"/>
    <dgm:cxn modelId="{E1C3A5E3-20A6-5E4C-9962-8C6226E4A80E}" type="presOf" srcId="{33DB1318-5D22-4011-B695-466A37A9CBE0}" destId="{8A225465-E192-1648-9831-FFD273EBAEC9}" srcOrd="0" destOrd="0" presId="urn:microsoft.com/office/officeart/2005/8/layout/hierarchy1"/>
    <dgm:cxn modelId="{23E35AF4-C33A-5A45-AA63-90C8385CFDBD}" type="presOf" srcId="{2B9206E2-3ADE-434A-B2B4-ADED86B7BEAC}" destId="{0F758B60-41C6-FB4A-ABBF-BEBC00B2FB02}" srcOrd="0" destOrd="0" presId="urn:microsoft.com/office/officeart/2005/8/layout/hierarchy1"/>
    <dgm:cxn modelId="{7E5D4DA6-0211-5848-8BE6-57C3B85AA5FC}" type="presParOf" srcId="{8A225465-E192-1648-9831-FFD273EBAEC9}" destId="{4FDEC65E-6361-6248-92BD-D037D662C40D}" srcOrd="0" destOrd="0" presId="urn:microsoft.com/office/officeart/2005/8/layout/hierarchy1"/>
    <dgm:cxn modelId="{A3786113-1A4C-2945-88E5-1E9BA9F431D2}" type="presParOf" srcId="{4FDEC65E-6361-6248-92BD-D037D662C40D}" destId="{D3D5BD0B-0619-714D-AA70-1E19A8DC830B}" srcOrd="0" destOrd="0" presId="urn:microsoft.com/office/officeart/2005/8/layout/hierarchy1"/>
    <dgm:cxn modelId="{BCA5D4E9-DA7F-1A47-9AF5-07232370D8D7}" type="presParOf" srcId="{D3D5BD0B-0619-714D-AA70-1E19A8DC830B}" destId="{5B876F8E-91F7-1340-B8AE-83D21D1E14A4}" srcOrd="0" destOrd="0" presId="urn:microsoft.com/office/officeart/2005/8/layout/hierarchy1"/>
    <dgm:cxn modelId="{0EB7E1A2-0757-5B49-9783-09D3954BDAB5}" type="presParOf" srcId="{D3D5BD0B-0619-714D-AA70-1E19A8DC830B}" destId="{B674B150-E51E-A341-8821-4A1AE8909DED}" srcOrd="1" destOrd="0" presId="urn:microsoft.com/office/officeart/2005/8/layout/hierarchy1"/>
    <dgm:cxn modelId="{0996BD95-64A3-BA42-B07F-A2AFEE534C03}" type="presParOf" srcId="{4FDEC65E-6361-6248-92BD-D037D662C40D}" destId="{E23D1E9D-CF85-6F49-A069-3C03955681CE}" srcOrd="1" destOrd="0" presId="urn:microsoft.com/office/officeart/2005/8/layout/hierarchy1"/>
    <dgm:cxn modelId="{A5B60EAE-AD26-E044-866E-8CD8A0A18E0B}" type="presParOf" srcId="{8A225465-E192-1648-9831-FFD273EBAEC9}" destId="{BB37A8F3-0160-1A4D-982F-D90C996801CA}" srcOrd="1" destOrd="0" presId="urn:microsoft.com/office/officeart/2005/8/layout/hierarchy1"/>
    <dgm:cxn modelId="{E84AF8BF-482F-EB42-BB37-6C1A1DF58509}" type="presParOf" srcId="{BB37A8F3-0160-1A4D-982F-D90C996801CA}" destId="{DA9DB28D-BEBD-C14E-A4AA-7C3B9CE75FF6}" srcOrd="0" destOrd="0" presId="urn:microsoft.com/office/officeart/2005/8/layout/hierarchy1"/>
    <dgm:cxn modelId="{941BB7F2-9CC8-3243-A55B-5E6BBDF5610E}" type="presParOf" srcId="{DA9DB28D-BEBD-C14E-A4AA-7C3B9CE75FF6}" destId="{4FCB51FA-0CD3-8C44-9433-729FC79F275C}" srcOrd="0" destOrd="0" presId="urn:microsoft.com/office/officeart/2005/8/layout/hierarchy1"/>
    <dgm:cxn modelId="{77310880-6DAF-294A-B25E-A612B95BDE05}" type="presParOf" srcId="{DA9DB28D-BEBD-C14E-A4AA-7C3B9CE75FF6}" destId="{43E55664-CA7C-8741-BC40-BDBAB514D488}" srcOrd="1" destOrd="0" presId="urn:microsoft.com/office/officeart/2005/8/layout/hierarchy1"/>
    <dgm:cxn modelId="{27388AF7-B069-C047-AE66-26368C77D639}" type="presParOf" srcId="{BB37A8F3-0160-1A4D-982F-D90C996801CA}" destId="{7768E607-2215-6644-81A5-87EBA860CC5A}" srcOrd="1" destOrd="0" presId="urn:microsoft.com/office/officeart/2005/8/layout/hierarchy1"/>
    <dgm:cxn modelId="{0940A565-2F78-F945-9849-4AFCA1AF0DDA}" type="presParOf" srcId="{8A225465-E192-1648-9831-FFD273EBAEC9}" destId="{EEB99AF9-DC1C-ED4F-90EF-D43B0923878B}" srcOrd="2" destOrd="0" presId="urn:microsoft.com/office/officeart/2005/8/layout/hierarchy1"/>
    <dgm:cxn modelId="{B70C3DF9-BA7B-B64F-9822-A8025A0FA9CD}" type="presParOf" srcId="{EEB99AF9-DC1C-ED4F-90EF-D43B0923878B}" destId="{223D604A-B52A-4F4C-BCE3-8A823CAD64D7}" srcOrd="0" destOrd="0" presId="urn:microsoft.com/office/officeart/2005/8/layout/hierarchy1"/>
    <dgm:cxn modelId="{D608A5B3-FE87-1E4D-BA9B-6E9CFCB14CEE}" type="presParOf" srcId="{223D604A-B52A-4F4C-BCE3-8A823CAD64D7}" destId="{E5EF8788-B418-444C-9FF6-FD6011702F9F}" srcOrd="0" destOrd="0" presId="urn:microsoft.com/office/officeart/2005/8/layout/hierarchy1"/>
    <dgm:cxn modelId="{73E36F76-FA60-0F4E-B8B9-72D68B926D99}" type="presParOf" srcId="{223D604A-B52A-4F4C-BCE3-8A823CAD64D7}" destId="{0F758B60-41C6-FB4A-ABBF-BEBC00B2FB02}" srcOrd="1" destOrd="0" presId="urn:microsoft.com/office/officeart/2005/8/layout/hierarchy1"/>
    <dgm:cxn modelId="{E458D77A-B9EF-0541-913D-5ABC83C919CD}" type="presParOf" srcId="{EEB99AF9-DC1C-ED4F-90EF-D43B0923878B}" destId="{8C278EF3-3020-C74D-8C4C-13835F96D5A8}" srcOrd="1" destOrd="0" presId="urn:microsoft.com/office/officeart/2005/8/layout/hierarchy1"/>
    <dgm:cxn modelId="{67C45A3A-1C89-A44D-8B40-F9128EAAA914}" type="presParOf" srcId="{8A225465-E192-1648-9831-FFD273EBAEC9}" destId="{02BA6E41-0DBF-0F40-9C6F-C45EF7D871DB}" srcOrd="3" destOrd="0" presId="urn:microsoft.com/office/officeart/2005/8/layout/hierarchy1"/>
    <dgm:cxn modelId="{4691D355-1C4E-8B41-AEF2-3056F8B329C1}" type="presParOf" srcId="{02BA6E41-0DBF-0F40-9C6F-C45EF7D871DB}" destId="{0870E191-B1D7-3049-BDA1-AD9748BCD16B}" srcOrd="0" destOrd="0" presId="urn:microsoft.com/office/officeart/2005/8/layout/hierarchy1"/>
    <dgm:cxn modelId="{8370587C-C910-2947-A13D-0C1BE2252169}" type="presParOf" srcId="{0870E191-B1D7-3049-BDA1-AD9748BCD16B}" destId="{6EA289AF-FB4A-BD42-A0F4-51A305E0CE2E}" srcOrd="0" destOrd="0" presId="urn:microsoft.com/office/officeart/2005/8/layout/hierarchy1"/>
    <dgm:cxn modelId="{7664C668-8A5A-C140-ACB3-6A7F78F5CB85}" type="presParOf" srcId="{0870E191-B1D7-3049-BDA1-AD9748BCD16B}" destId="{861BA034-B8F4-6749-9CC1-6538F349F547}" srcOrd="1" destOrd="0" presId="urn:microsoft.com/office/officeart/2005/8/layout/hierarchy1"/>
    <dgm:cxn modelId="{17D74A7A-0F09-0D47-B8EC-AA6C12339FFA}" type="presParOf" srcId="{02BA6E41-0DBF-0F40-9C6F-C45EF7D871DB}" destId="{D3C9CB43-71C0-5C4A-9C38-AA5BC187C0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C7A4-4AFE-4E1B-B4D4-2CA86EAE7D46}">
      <dsp:nvSpPr>
        <dsp:cNvPr id="0" name=""/>
        <dsp:cNvSpPr/>
      </dsp:nvSpPr>
      <dsp:spPr>
        <a:xfrm>
          <a:off x="504043" y="278259"/>
          <a:ext cx="6552753" cy="3403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„Als Gender Bias werden </a:t>
          </a:r>
          <a:r>
            <a:rPr lang="de-DE" sz="2000" b="1" kern="1200" dirty="0"/>
            <a:t>systematische Verzerrungseffekte </a:t>
          </a:r>
          <a:r>
            <a:rPr lang="de-DE" sz="2000" kern="1200" dirty="0"/>
            <a:t>bezeichnet, die durch </a:t>
          </a:r>
          <a:r>
            <a:rPr lang="de-DE" sz="2000" b="1" kern="1200" dirty="0"/>
            <a:t>geschlechtsbezogene Stereotypisierungen und Vorurteile </a:t>
          </a:r>
          <a:r>
            <a:rPr lang="de-DE" sz="2000" kern="1200" dirty="0"/>
            <a:t>entstehen.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Gender Bias wirkt nicht nur in alltäglicher Kommunikation und Interaktion, sondern auch in Wissenschaft und Forschung, beispielweise bei Forschungsdesign und -ergebnissen sowie bei personalpolitischen Entscheidungen.“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i="1" kern="1200" dirty="0"/>
            <a:t> CEWS (Kompetenzzentrum Frauen in der Wissenschaft und Forschung)</a:t>
          </a:r>
        </a:p>
      </dsp:txBody>
      <dsp:txXfrm>
        <a:off x="504043" y="278259"/>
        <a:ext cx="6552753" cy="3403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CE1EE-0A67-994C-AA81-4AACA926413A}">
      <dsp:nvSpPr>
        <dsp:cNvPr id="0" name=""/>
        <dsp:cNvSpPr/>
      </dsp:nvSpPr>
      <dsp:spPr>
        <a:xfrm>
          <a:off x="2016223" y="0"/>
          <a:ext cx="4176464" cy="417646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322A1-3491-C04F-A6A6-4CED91C96575}">
      <dsp:nvSpPr>
        <dsp:cNvPr id="0" name=""/>
        <dsp:cNvSpPr/>
      </dsp:nvSpPr>
      <dsp:spPr>
        <a:xfrm>
          <a:off x="2412988" y="396764"/>
          <a:ext cx="1628820" cy="1628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Didaktische Kompetenzen </a:t>
          </a:r>
          <a:endParaRPr lang="en-US" sz="1300" kern="1200"/>
        </a:p>
      </dsp:txBody>
      <dsp:txXfrm>
        <a:off x="2492500" y="476276"/>
        <a:ext cx="1469796" cy="1469796"/>
      </dsp:txXfrm>
    </dsp:sp>
    <dsp:sp modelId="{00906EE6-CE45-4847-830D-D94AA3E75A40}">
      <dsp:nvSpPr>
        <dsp:cNvPr id="0" name=""/>
        <dsp:cNvSpPr/>
      </dsp:nvSpPr>
      <dsp:spPr>
        <a:xfrm>
          <a:off x="4167102" y="396764"/>
          <a:ext cx="1628820" cy="1628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Kommunikative Kompetenzen </a:t>
          </a:r>
          <a:endParaRPr lang="en-US" sz="1300" kern="1200"/>
        </a:p>
      </dsp:txBody>
      <dsp:txXfrm>
        <a:off x="4246614" y="476276"/>
        <a:ext cx="1469796" cy="1469796"/>
      </dsp:txXfrm>
    </dsp:sp>
    <dsp:sp modelId="{CE29136E-5C56-1A49-B476-16476A4FE8FA}">
      <dsp:nvSpPr>
        <dsp:cNvPr id="0" name=""/>
        <dsp:cNvSpPr/>
      </dsp:nvSpPr>
      <dsp:spPr>
        <a:xfrm>
          <a:off x="2412988" y="2150878"/>
          <a:ext cx="1628820" cy="1628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Führungskompetenz </a:t>
          </a:r>
          <a:endParaRPr lang="en-US" sz="1300" kern="1200"/>
        </a:p>
      </dsp:txBody>
      <dsp:txXfrm>
        <a:off x="2492500" y="2230390"/>
        <a:ext cx="1469796" cy="1469796"/>
      </dsp:txXfrm>
    </dsp:sp>
    <dsp:sp modelId="{6E0507E7-2E88-A047-9F45-5990991D0256}">
      <dsp:nvSpPr>
        <dsp:cNvPr id="0" name=""/>
        <dsp:cNvSpPr/>
      </dsp:nvSpPr>
      <dsp:spPr>
        <a:xfrm>
          <a:off x="4167102" y="2150878"/>
          <a:ext cx="1628820" cy="1628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Strategische Kompetenz </a:t>
          </a:r>
          <a:endParaRPr lang="en-US" sz="1300" kern="1200"/>
        </a:p>
      </dsp:txBody>
      <dsp:txXfrm>
        <a:off x="4246614" y="2230390"/>
        <a:ext cx="1469796" cy="14697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B8EFD-CCA8-7C45-8E72-3CBCB07EF414}">
      <dsp:nvSpPr>
        <dsp:cNvPr id="0" name=""/>
        <dsp:cNvSpPr/>
      </dsp:nvSpPr>
      <dsp:spPr>
        <a:xfrm>
          <a:off x="0" y="3425605"/>
          <a:ext cx="8208912" cy="749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Das Auftreten und die Selbstsicherheit kann dadurch beeinflusst werden  </a:t>
          </a:r>
          <a:endParaRPr lang="en-US" sz="1700" kern="1200"/>
        </a:p>
      </dsp:txBody>
      <dsp:txXfrm>
        <a:off x="0" y="3425605"/>
        <a:ext cx="8208912" cy="749438"/>
      </dsp:txXfrm>
    </dsp:sp>
    <dsp:sp modelId="{CE13EA94-FE7D-9C4E-BC5A-2678A8BFC8C6}">
      <dsp:nvSpPr>
        <dsp:cNvPr id="0" name=""/>
        <dsp:cNvSpPr/>
      </dsp:nvSpPr>
      <dsp:spPr>
        <a:xfrm rot="10800000">
          <a:off x="0" y="2284210"/>
          <a:ext cx="8208912" cy="115263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Spätere Verankerung des Berufsziels "Professorin" im Selbstbild von Wissenschaftlerinnen im Vergleich zu ihren männlichen Kollegen.</a:t>
          </a:r>
          <a:endParaRPr lang="en-US" sz="1700" kern="1200"/>
        </a:p>
      </dsp:txBody>
      <dsp:txXfrm rot="10800000">
        <a:off x="0" y="2284210"/>
        <a:ext cx="8208912" cy="748948"/>
      </dsp:txXfrm>
    </dsp:sp>
    <dsp:sp modelId="{44FECD5D-9DB7-904D-B847-6670D40442EB}">
      <dsp:nvSpPr>
        <dsp:cNvPr id="0" name=""/>
        <dsp:cNvSpPr/>
      </dsp:nvSpPr>
      <dsp:spPr>
        <a:xfrm rot="10800000">
          <a:off x="0" y="1142815"/>
          <a:ext cx="8208912" cy="115263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Vorurteile über Frauen in der Wissenschaft verankern sich auch bei jungen Wissenschaftlerinnen selber </a:t>
          </a:r>
          <a:endParaRPr lang="en-US" sz="1700" kern="1200"/>
        </a:p>
      </dsp:txBody>
      <dsp:txXfrm rot="10800000">
        <a:off x="0" y="1142815"/>
        <a:ext cx="8208912" cy="748948"/>
      </dsp:txXfrm>
    </dsp:sp>
    <dsp:sp modelId="{E4322BF5-ABE4-2A4E-9497-12D4E8ADC7AC}">
      <dsp:nvSpPr>
        <dsp:cNvPr id="0" name=""/>
        <dsp:cNvSpPr/>
      </dsp:nvSpPr>
      <dsp:spPr>
        <a:xfrm rot="10800000">
          <a:off x="0" y="1419"/>
          <a:ext cx="8208912" cy="115263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Mangel an weiblichen Vorbildern und männliche Dominanz in der Wissenschaft </a:t>
          </a:r>
          <a:endParaRPr lang="en-US" sz="1700" kern="1200"/>
        </a:p>
      </dsp:txBody>
      <dsp:txXfrm rot="10800000">
        <a:off x="0" y="1419"/>
        <a:ext cx="8208912" cy="748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EA7E0-DFED-E74A-9022-9F3FC289C499}">
      <dsp:nvSpPr>
        <dsp:cNvPr id="0" name=""/>
        <dsp:cNvSpPr/>
      </dsp:nvSpPr>
      <dsp:spPr>
        <a:xfrm>
          <a:off x="870" y="525212"/>
          <a:ext cx="3054387" cy="1939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FCF0B7-2778-C44E-8A53-BD5E3A00BCB8}">
      <dsp:nvSpPr>
        <dsp:cNvPr id="0" name=""/>
        <dsp:cNvSpPr/>
      </dsp:nvSpPr>
      <dsp:spPr>
        <a:xfrm>
          <a:off x="340246" y="847619"/>
          <a:ext cx="3054387" cy="19395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Externe Ermutigung spielt eine größere Rolle für Wissenschaftlerinnen bei der Karriereentwicklung.</a:t>
          </a:r>
          <a:endParaRPr lang="en-US" sz="2100" kern="1200"/>
        </a:p>
      </dsp:txBody>
      <dsp:txXfrm>
        <a:off x="397053" y="904426"/>
        <a:ext cx="2940773" cy="1825921"/>
      </dsp:txXfrm>
    </dsp:sp>
    <dsp:sp modelId="{AEADBBFA-8C7E-F646-B8AE-3F0EE5E308CE}">
      <dsp:nvSpPr>
        <dsp:cNvPr id="0" name=""/>
        <dsp:cNvSpPr/>
      </dsp:nvSpPr>
      <dsp:spPr>
        <a:xfrm>
          <a:off x="3734010" y="525212"/>
          <a:ext cx="3054387" cy="1939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7073F5-5FD7-574C-A1CA-89CAE571F048}">
      <dsp:nvSpPr>
        <dsp:cNvPr id="0" name=""/>
        <dsp:cNvSpPr/>
      </dsp:nvSpPr>
      <dsp:spPr>
        <a:xfrm>
          <a:off x="4073386" y="847619"/>
          <a:ext cx="3054387" cy="19395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Ermutigung durch Dritte beeinflusst Bewerbungen und Karrierefortschritte.</a:t>
          </a:r>
          <a:endParaRPr lang="en-US" sz="2100" kern="1200" dirty="0"/>
        </a:p>
      </dsp:txBody>
      <dsp:txXfrm>
        <a:off x="4130193" y="904426"/>
        <a:ext cx="2940773" cy="1825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3C8A2-43F4-4189-BA88-2FD6AFAB1A66}">
      <dsp:nvSpPr>
        <dsp:cNvPr id="0" name=""/>
        <dsp:cNvSpPr/>
      </dsp:nvSpPr>
      <dsp:spPr>
        <a:xfrm>
          <a:off x="0" y="0"/>
          <a:ext cx="6610334" cy="125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bestimmte Aspekte der Gesundheit und Leistung von Frauen werden vernachlässigt, was die Qualität und Relevanz der Forschung beeinträchtigen kann</a:t>
          </a:r>
        </a:p>
      </dsp:txBody>
      <dsp:txXfrm>
        <a:off x="36697" y="36697"/>
        <a:ext cx="5258315" cy="1179545"/>
      </dsp:txXfrm>
    </dsp:sp>
    <dsp:sp modelId="{E2355EF5-9241-4C88-9471-88E74EA2AE17}">
      <dsp:nvSpPr>
        <dsp:cNvPr id="0" name=""/>
        <dsp:cNvSpPr/>
      </dsp:nvSpPr>
      <dsp:spPr>
        <a:xfrm>
          <a:off x="583264" y="1461762"/>
          <a:ext cx="6610334" cy="125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Fortdauer von Wissenslücken, da unterschiedliche Perspektiven und Erfahrungen fehlen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z.B. Auswirkungen von hormonellen Veränderungen (Menstruationszyklus, Schwangerschaft und Menopause) auf die sportliche Leistung und Verletzungsanfälligkeit.</a:t>
          </a:r>
        </a:p>
      </dsp:txBody>
      <dsp:txXfrm>
        <a:off x="619961" y="1498459"/>
        <a:ext cx="5139265" cy="1179545"/>
      </dsp:txXfrm>
    </dsp:sp>
    <dsp:sp modelId="{C832D644-C4D6-4039-A417-6DBCF7916165}">
      <dsp:nvSpPr>
        <dsp:cNvPr id="0" name=""/>
        <dsp:cNvSpPr/>
      </dsp:nvSpPr>
      <dsp:spPr>
        <a:xfrm>
          <a:off x="1166529" y="2923524"/>
          <a:ext cx="6610334" cy="125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Eine vielfältige Forschungsgemeinschaft, die Frauen angemessen repräsentiert, ist entscheidend, um die Bedürfnisse und Anliegen von Frauen im Sport und in der Bewegungsmedizin umfassend zu verstehen und anzugehen.</a:t>
          </a:r>
        </a:p>
      </dsp:txBody>
      <dsp:txXfrm>
        <a:off x="1203226" y="2960221"/>
        <a:ext cx="5139265" cy="1179545"/>
      </dsp:txXfrm>
    </dsp:sp>
    <dsp:sp modelId="{22C9DE79-33AD-4A52-A4E8-7FF28579D7F4}">
      <dsp:nvSpPr>
        <dsp:cNvPr id="0" name=""/>
        <dsp:cNvSpPr/>
      </dsp:nvSpPr>
      <dsp:spPr>
        <a:xfrm>
          <a:off x="5795923" y="950145"/>
          <a:ext cx="814410" cy="8144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>
        <a:off x="5979165" y="950145"/>
        <a:ext cx="447926" cy="612844"/>
      </dsp:txXfrm>
    </dsp:sp>
    <dsp:sp modelId="{97208851-43A7-4E3D-9D88-7CFDC8E795F4}">
      <dsp:nvSpPr>
        <dsp:cNvPr id="0" name=""/>
        <dsp:cNvSpPr/>
      </dsp:nvSpPr>
      <dsp:spPr>
        <a:xfrm>
          <a:off x="6379188" y="2403555"/>
          <a:ext cx="814410" cy="8144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>
        <a:off x="6562430" y="2403555"/>
        <a:ext cx="447926" cy="61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E4F22-143C-6647-B59E-65904FDF874B}">
      <dsp:nvSpPr>
        <dsp:cNvPr id="0" name=""/>
        <dsp:cNvSpPr/>
      </dsp:nvSpPr>
      <dsp:spPr>
        <a:xfrm>
          <a:off x="356381" y="0"/>
          <a:ext cx="4038995" cy="38161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CBB87-D09E-7241-96C1-C4D8F5601167}">
      <dsp:nvSpPr>
        <dsp:cNvPr id="0" name=""/>
        <dsp:cNvSpPr/>
      </dsp:nvSpPr>
      <dsp:spPr>
        <a:xfrm>
          <a:off x="5104" y="1144837"/>
          <a:ext cx="1529472" cy="15264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Anzahl an Publikationen</a:t>
          </a:r>
        </a:p>
      </dsp:txBody>
      <dsp:txXfrm>
        <a:off x="79619" y="1219352"/>
        <a:ext cx="1380442" cy="1377420"/>
      </dsp:txXfrm>
    </dsp:sp>
    <dsp:sp modelId="{B147416A-DDD6-3D41-B547-9FE40FCB3B25}">
      <dsp:nvSpPr>
        <dsp:cNvPr id="0" name=""/>
        <dsp:cNvSpPr/>
      </dsp:nvSpPr>
      <dsp:spPr>
        <a:xfrm>
          <a:off x="1611143" y="1144837"/>
          <a:ext cx="1529472" cy="1526450"/>
        </a:xfrm>
        <a:prstGeom prst="roundRect">
          <a:avLst/>
        </a:prstGeom>
        <a:solidFill>
          <a:srgbClr val="0053A4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Zitationen </a:t>
          </a:r>
        </a:p>
      </dsp:txBody>
      <dsp:txXfrm>
        <a:off x="1685658" y="1219352"/>
        <a:ext cx="1380442" cy="1377420"/>
      </dsp:txXfrm>
    </dsp:sp>
    <dsp:sp modelId="{D6DDBEAD-4C0F-9048-B735-9F7B2064DAC4}">
      <dsp:nvSpPr>
        <dsp:cNvPr id="0" name=""/>
        <dsp:cNvSpPr/>
      </dsp:nvSpPr>
      <dsp:spPr>
        <a:xfrm>
          <a:off x="3217182" y="1144837"/>
          <a:ext cx="1529472" cy="15264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Höhe der erworbenen Drittmittel</a:t>
          </a:r>
        </a:p>
      </dsp:txBody>
      <dsp:txXfrm>
        <a:off x="3291697" y="1219352"/>
        <a:ext cx="1380442" cy="1377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30FA4-D143-E64A-B7C9-331AEE3547BB}">
      <dsp:nvSpPr>
        <dsp:cNvPr id="0" name=""/>
        <dsp:cNvSpPr/>
      </dsp:nvSpPr>
      <dsp:spPr>
        <a:xfrm rot="5400000">
          <a:off x="4971014" y="-1997730"/>
          <a:ext cx="1026229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Frauen weniger Einzel-Autorinnen (26%) (West et al., 2013)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Weibliche Erst- und </a:t>
          </a:r>
          <a:r>
            <a:rPr lang="de-DE" sz="1300" kern="1200" dirty="0" err="1"/>
            <a:t>Letztautorenschaft</a:t>
          </a:r>
          <a:r>
            <a:rPr lang="de-DE" sz="1300" kern="1200" dirty="0"/>
            <a:t> in SEM liegt bei weniger als 25% (Martinez-</a:t>
          </a:r>
          <a:r>
            <a:rPr lang="de-DE" sz="1300" kern="1200" dirty="0" err="1"/>
            <a:t>Rosales</a:t>
          </a:r>
          <a:r>
            <a:rPr lang="de-DE" sz="1300" kern="1200" dirty="0"/>
            <a:t> et al., 2021; </a:t>
          </a:r>
          <a:r>
            <a:rPr lang="de-DE" sz="1300" kern="1200" dirty="0" err="1"/>
            <a:t>Cowan</a:t>
          </a:r>
          <a:r>
            <a:rPr lang="de-DE" sz="1300" kern="1200" dirty="0"/>
            <a:t> et al., 2023)</a:t>
          </a:r>
          <a:endParaRPr lang="en-US" sz="1300" kern="1200" dirty="0"/>
        </a:p>
      </dsp:txBody>
      <dsp:txXfrm rot="-5400000">
        <a:off x="2903362" y="120018"/>
        <a:ext cx="5111437" cy="926037"/>
      </dsp:txXfrm>
    </dsp:sp>
    <dsp:sp modelId="{0C57B38E-58CE-1B47-9EA1-3E71F5C3B99E}">
      <dsp:nvSpPr>
        <dsp:cNvPr id="0" name=""/>
        <dsp:cNvSpPr/>
      </dsp:nvSpPr>
      <dsp:spPr>
        <a:xfrm>
          <a:off x="0" y="221"/>
          <a:ext cx="2903362" cy="116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Autorenschaft: Unterrepräsentation von Wissenschaftlerinnen </a:t>
          </a:r>
          <a:endParaRPr lang="en-US" sz="2000" kern="1200" dirty="0"/>
        </a:p>
      </dsp:txBody>
      <dsp:txXfrm>
        <a:off x="56901" y="57122"/>
        <a:ext cx="2789560" cy="1051827"/>
      </dsp:txXfrm>
    </dsp:sp>
    <dsp:sp modelId="{683645C2-95F7-3D4E-80D0-EA74F170F039}">
      <dsp:nvSpPr>
        <dsp:cNvPr id="0" name=""/>
        <dsp:cNvSpPr/>
      </dsp:nvSpPr>
      <dsp:spPr>
        <a:xfrm rot="5400000">
          <a:off x="4797803" y="-562022"/>
          <a:ext cx="1361940" cy="51564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es werden männliche Wissenschaftler präferiert (</a:t>
          </a:r>
          <a:r>
            <a:rPr lang="de-DE" sz="1300" kern="1200" dirty="0" err="1"/>
            <a:t>Conley</a:t>
          </a:r>
          <a:r>
            <a:rPr lang="de-DE" sz="1300" kern="1200" dirty="0"/>
            <a:t> &amp; </a:t>
          </a:r>
          <a:r>
            <a:rPr lang="de-DE" sz="1300" kern="1200" dirty="0" err="1"/>
            <a:t>Stadmark</a:t>
          </a:r>
          <a:r>
            <a:rPr lang="de-DE" sz="1300" kern="1200" dirty="0"/>
            <a:t>, 2012)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Männer werden von Zeitschriften etwa doppelt so oft eingeladen, Artikel einzureichen wie Frauen (Holman et al., 2018)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Frauen halten weniger als 25% der Führungspositionen in den Redaktionsausschüssen in Sportwissenschaften (</a:t>
          </a:r>
          <a:r>
            <a:rPr lang="de-DE" sz="1300" kern="1200" dirty="0" err="1"/>
            <a:t>Memon</a:t>
          </a:r>
          <a:r>
            <a:rPr lang="de-DE" sz="1300" kern="1200" dirty="0"/>
            <a:t> et al., 2022)</a:t>
          </a:r>
          <a:endParaRPr lang="en-US" sz="1300" kern="1200" dirty="0"/>
        </a:p>
      </dsp:txBody>
      <dsp:txXfrm rot="-5400000">
        <a:off x="2900527" y="1401738"/>
        <a:ext cx="5090008" cy="1228972"/>
      </dsp:txXfrm>
    </dsp:sp>
    <dsp:sp modelId="{C52462DC-B8A3-B046-B45C-8419232E4D32}">
      <dsp:nvSpPr>
        <dsp:cNvPr id="0" name=""/>
        <dsp:cNvSpPr/>
      </dsp:nvSpPr>
      <dsp:spPr>
        <a:xfrm>
          <a:off x="0" y="1224132"/>
          <a:ext cx="2900527" cy="1584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Einladungspolitik der Zeitschriften </a:t>
          </a:r>
          <a:endParaRPr lang="en-US" sz="2000" kern="1200" dirty="0"/>
        </a:p>
      </dsp:txBody>
      <dsp:txXfrm>
        <a:off x="77333" y="1301465"/>
        <a:ext cx="2745861" cy="1429517"/>
      </dsp:txXfrm>
    </dsp:sp>
    <dsp:sp modelId="{65A07FEB-3DA4-2945-9DB4-0E24A4014DFF}">
      <dsp:nvSpPr>
        <dsp:cNvPr id="0" name=""/>
        <dsp:cNvSpPr/>
      </dsp:nvSpPr>
      <dsp:spPr>
        <a:xfrm rot="5400000">
          <a:off x="5028727" y="868645"/>
          <a:ext cx="910804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/>
            <a:t>Paper von Wissenschaftlerinnen werden im Vergleich schlechter bewertet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weibliche Autorinnen als weniger kompetent angesehen (Krawczyk &amp; </a:t>
          </a:r>
          <a:r>
            <a:rPr lang="de-DE" sz="1300" kern="1200" dirty="0" err="1"/>
            <a:t>Smyk</a:t>
          </a:r>
          <a:r>
            <a:rPr lang="de-DE" sz="1300" kern="1200" dirty="0"/>
            <a:t>, 2016)</a:t>
          </a:r>
          <a:endParaRPr lang="en-US" sz="1300" kern="1200" dirty="0"/>
        </a:p>
      </dsp:txBody>
      <dsp:txXfrm rot="-5400000">
        <a:off x="2903363" y="3038471"/>
        <a:ext cx="5117071" cy="821880"/>
      </dsp:txXfrm>
    </dsp:sp>
    <dsp:sp modelId="{52308C18-0513-6D4B-A551-F8396526DD7D}">
      <dsp:nvSpPr>
        <dsp:cNvPr id="0" name=""/>
        <dsp:cNvSpPr/>
      </dsp:nvSpPr>
      <dsp:spPr>
        <a:xfrm>
          <a:off x="0" y="2866597"/>
          <a:ext cx="2903362" cy="1165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Bewertung von Arbeiten  </a:t>
          </a:r>
          <a:endParaRPr lang="en-US" sz="2000" kern="1200"/>
        </a:p>
      </dsp:txBody>
      <dsp:txXfrm>
        <a:off x="56901" y="2923498"/>
        <a:ext cx="2789560" cy="1051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BDFB7-7848-AB4C-BAE4-C84B5BA5C989}">
      <dsp:nvSpPr>
        <dsp:cNvPr id="0" name=""/>
        <dsp:cNvSpPr/>
      </dsp:nvSpPr>
      <dsp:spPr>
        <a:xfrm rot="5400000">
          <a:off x="4732244" y="-1602696"/>
          <a:ext cx="1601699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/>
            <a:t>Artikel, die von weiblichen Kommunikationswissenschaftlern verfasst wurden, erhielten weniger Zitationen als Artikel, die von Männern verfasst wurden (Knobloch-Westerwick &amp; Glynn, 2011)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/>
            <a:t>Männer gewinnen weiterhin einen höheren Anteil an Auszeichnungen für wissenschaftliche Forschung, als aufgrund ihres Anteils am Nominierungspool zu erwarten wäre (Lincoln et al., 2012)</a:t>
          </a:r>
          <a:endParaRPr lang="en-US" sz="1300" kern="1200"/>
        </a:p>
      </dsp:txBody>
      <dsp:txXfrm rot="-5400000">
        <a:off x="2929285" y="278452"/>
        <a:ext cx="5129429" cy="1445321"/>
      </dsp:txXfrm>
    </dsp:sp>
    <dsp:sp modelId="{69CDF0E5-4B29-464E-82CE-67AE38295A99}">
      <dsp:nvSpPr>
        <dsp:cNvPr id="0" name=""/>
        <dsp:cNvSpPr/>
      </dsp:nvSpPr>
      <dsp:spPr>
        <a:xfrm>
          <a:off x="0" y="50"/>
          <a:ext cx="2929285" cy="2002124"/>
        </a:xfrm>
        <a:prstGeom prst="roundRect">
          <a:avLst/>
        </a:prstGeom>
        <a:solidFill>
          <a:srgbClr val="0053A4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Der „Matilda Effekt“ in der Wissenschaft</a:t>
          </a:r>
          <a:endParaRPr lang="en-US" sz="2000" kern="1200" dirty="0"/>
        </a:p>
      </dsp:txBody>
      <dsp:txXfrm>
        <a:off x="97736" y="97786"/>
        <a:ext cx="2733813" cy="1806652"/>
      </dsp:txXfrm>
    </dsp:sp>
    <dsp:sp modelId="{66E8CDE6-804C-D649-9156-501DE1475515}">
      <dsp:nvSpPr>
        <dsp:cNvPr id="0" name=""/>
        <dsp:cNvSpPr/>
      </dsp:nvSpPr>
      <dsp:spPr>
        <a:xfrm rot="5400000">
          <a:off x="4732244" y="499534"/>
          <a:ext cx="1601699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/>
            <a:t>Männer haben einen höheren Hirsch-Index als Frauen trotz gleicher Forschungsleistung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/>
            <a:t>Wissenschaftler zitieren sich selber mehr (56% mehr als Frauen) </a:t>
          </a:r>
          <a:endParaRPr lang="en-US" sz="1300" kern="1200"/>
        </a:p>
      </dsp:txBody>
      <dsp:txXfrm rot="-5400000">
        <a:off x="2929285" y="2380683"/>
        <a:ext cx="5129429" cy="1445321"/>
      </dsp:txXfrm>
    </dsp:sp>
    <dsp:sp modelId="{0D5C6B23-02AD-994D-8767-6CBEE63B4E59}">
      <dsp:nvSpPr>
        <dsp:cNvPr id="0" name=""/>
        <dsp:cNvSpPr/>
      </dsp:nvSpPr>
      <dsp:spPr>
        <a:xfrm>
          <a:off x="0" y="2102281"/>
          <a:ext cx="2929285" cy="2002124"/>
        </a:xfrm>
        <a:prstGeom prst="roundRect">
          <a:avLst/>
        </a:prstGeom>
        <a:solidFill>
          <a:srgbClr val="0053A4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Hirsch-Index </a:t>
          </a:r>
          <a:r>
            <a:rPr lang="de-DE" sz="1200" b="1" kern="1200" dirty="0"/>
            <a:t>(King et al., 2016)</a:t>
          </a:r>
          <a:endParaRPr lang="en-US" sz="1200" kern="1200" dirty="0"/>
        </a:p>
      </dsp:txBody>
      <dsp:txXfrm>
        <a:off x="97736" y="2200017"/>
        <a:ext cx="2733813" cy="1806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BDFB7-7848-AB4C-BAE4-C84B5BA5C989}">
      <dsp:nvSpPr>
        <dsp:cNvPr id="0" name=""/>
        <dsp:cNvSpPr/>
      </dsp:nvSpPr>
      <dsp:spPr>
        <a:xfrm rot="5400000">
          <a:off x="4732244" y="-1602696"/>
          <a:ext cx="1601699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sym typeface="Wingdings" pitchFamily="2" charset="2"/>
            </a:rPr>
            <a:t>Männliche Bewerber haben keine deutlich höheren Erfolgsquoten beim Einwerben von </a:t>
          </a:r>
          <a:r>
            <a:rPr lang="de-DE" sz="1300" kern="1200" dirty="0" err="1">
              <a:sym typeface="Wingdings" pitchFamily="2" charset="2"/>
            </a:rPr>
            <a:t>Drittmittteln</a:t>
          </a:r>
          <a:r>
            <a:rPr lang="de-DE" sz="1300" kern="1200" dirty="0">
              <a:sym typeface="Wingdings" pitchFamily="2" charset="2"/>
            </a:rPr>
            <a:t> als Frauen (</a:t>
          </a:r>
          <a:r>
            <a:rPr lang="de-DE" sz="1300" kern="1200" dirty="0" err="1">
              <a:sym typeface="Wingdings" pitchFamily="2" charset="2"/>
            </a:rPr>
            <a:t>Ceci</a:t>
          </a:r>
          <a:r>
            <a:rPr lang="de-DE" sz="1300" kern="1200" dirty="0">
              <a:sym typeface="Wingdings" pitchFamily="2" charset="2"/>
            </a:rPr>
            <a:t> &amp; Williams, 2011)</a:t>
          </a:r>
          <a:endParaRPr lang="en-US" sz="1300" kern="1200" dirty="0"/>
        </a:p>
      </dsp:txBody>
      <dsp:txXfrm rot="-5400000">
        <a:off x="2929285" y="278452"/>
        <a:ext cx="5129429" cy="1445321"/>
      </dsp:txXfrm>
    </dsp:sp>
    <dsp:sp modelId="{69CDF0E5-4B29-464E-82CE-67AE38295A99}">
      <dsp:nvSpPr>
        <dsp:cNvPr id="0" name=""/>
        <dsp:cNvSpPr/>
      </dsp:nvSpPr>
      <dsp:spPr>
        <a:xfrm>
          <a:off x="0" y="50"/>
          <a:ext cx="2929285" cy="2002124"/>
        </a:xfrm>
        <a:prstGeom prst="roundRect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Erfolgsquote </a:t>
          </a:r>
          <a:endParaRPr lang="en-US" sz="2000" kern="1200" dirty="0"/>
        </a:p>
      </dsp:txBody>
      <dsp:txXfrm>
        <a:off x="97736" y="97786"/>
        <a:ext cx="2733813" cy="1806652"/>
      </dsp:txXfrm>
    </dsp:sp>
    <dsp:sp modelId="{66E8CDE6-804C-D649-9156-501DE1475515}">
      <dsp:nvSpPr>
        <dsp:cNvPr id="0" name=""/>
        <dsp:cNvSpPr/>
      </dsp:nvSpPr>
      <dsp:spPr>
        <a:xfrm rot="5400000">
          <a:off x="4732244" y="499534"/>
          <a:ext cx="1601699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>
              <a:sym typeface="Wingdings" pitchFamily="2" charset="2"/>
            </a:rPr>
            <a:t>In einzelnen Fachgruppen zeigt sich jedoch ein Missverhältnis in der Verteilung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Finanzierung für Forschungsprojekte im Bereich der Infektionskrankheiten: Männer erhielten 72% der Zuschüsse, Frauen 28% (Head et al., 2013)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Förderprogramm für medizinische Forschung und Gesundheitsstudien: Frauen erhalten bei einer Zusage weniger Mittel (</a:t>
          </a:r>
          <a:r>
            <a:rPr lang="de-DE" sz="1300" kern="1200" dirty="0" err="1"/>
            <a:t>Polhaus</a:t>
          </a:r>
          <a:r>
            <a:rPr lang="de-DE" sz="1300" kern="1200" dirty="0"/>
            <a:t> et al., 2011)</a:t>
          </a:r>
        </a:p>
      </dsp:txBody>
      <dsp:txXfrm rot="-5400000">
        <a:off x="2929285" y="2380683"/>
        <a:ext cx="5129429" cy="1445321"/>
      </dsp:txXfrm>
    </dsp:sp>
    <dsp:sp modelId="{0D5C6B23-02AD-994D-8767-6CBEE63B4E59}">
      <dsp:nvSpPr>
        <dsp:cNvPr id="0" name=""/>
        <dsp:cNvSpPr/>
      </dsp:nvSpPr>
      <dsp:spPr>
        <a:xfrm>
          <a:off x="0" y="2102281"/>
          <a:ext cx="2929285" cy="2002124"/>
        </a:xfrm>
        <a:prstGeom prst="roundRect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Verteilung von Fördergeldern </a:t>
          </a:r>
          <a:endParaRPr lang="en-US" sz="1200" kern="1200" dirty="0"/>
        </a:p>
      </dsp:txBody>
      <dsp:txXfrm>
        <a:off x="97736" y="2200017"/>
        <a:ext cx="2733813" cy="18066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A2C6-5C06-D042-8499-6A8AE33AC5D5}">
      <dsp:nvSpPr>
        <dsp:cNvPr id="0" name=""/>
        <dsp:cNvSpPr/>
      </dsp:nvSpPr>
      <dsp:spPr>
        <a:xfrm>
          <a:off x="2149" y="385316"/>
          <a:ext cx="2156560" cy="215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683" tIns="22860" rIns="11868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bg1"/>
              </a:solidFill>
            </a:rPr>
            <a:t>Weniger Publikation</a:t>
          </a:r>
        </a:p>
      </dsp:txBody>
      <dsp:txXfrm>
        <a:off x="317970" y="701137"/>
        <a:ext cx="1524918" cy="1524918"/>
      </dsp:txXfrm>
    </dsp:sp>
    <dsp:sp modelId="{ADED21A4-32EC-7147-AB42-0589D7197BFB}">
      <dsp:nvSpPr>
        <dsp:cNvPr id="0" name=""/>
        <dsp:cNvSpPr/>
      </dsp:nvSpPr>
      <dsp:spPr>
        <a:xfrm>
          <a:off x="1727398" y="385316"/>
          <a:ext cx="2156560" cy="215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683" tIns="22860" rIns="11868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bg1"/>
              </a:solidFill>
            </a:rPr>
            <a:t>Weniger Preise/An-erkennungen </a:t>
          </a:r>
        </a:p>
      </dsp:txBody>
      <dsp:txXfrm>
        <a:off x="2043219" y="701137"/>
        <a:ext cx="1524918" cy="1524918"/>
      </dsp:txXfrm>
    </dsp:sp>
    <dsp:sp modelId="{3420E62C-7177-DF47-82D7-A6F7AA342CD7}">
      <dsp:nvSpPr>
        <dsp:cNvPr id="0" name=""/>
        <dsp:cNvSpPr/>
      </dsp:nvSpPr>
      <dsp:spPr>
        <a:xfrm>
          <a:off x="3452646" y="385316"/>
          <a:ext cx="2156560" cy="215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683" tIns="24130" rIns="11868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bg1"/>
              </a:solidFill>
            </a:rPr>
            <a:t>Geringere Anzahl an Zitationen </a:t>
          </a:r>
        </a:p>
      </dsp:txBody>
      <dsp:txXfrm>
        <a:off x="3768467" y="701137"/>
        <a:ext cx="1524918" cy="1524918"/>
      </dsp:txXfrm>
    </dsp:sp>
    <dsp:sp modelId="{3C7A51EE-D744-454F-B55F-15E96F955BCE}">
      <dsp:nvSpPr>
        <dsp:cNvPr id="0" name=""/>
        <dsp:cNvSpPr/>
      </dsp:nvSpPr>
      <dsp:spPr>
        <a:xfrm>
          <a:off x="5177895" y="385316"/>
          <a:ext cx="2156560" cy="215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683" tIns="24130" rIns="11868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bg1"/>
              </a:solidFill>
            </a:rPr>
            <a:t>Teilweise geringere Fördermittel </a:t>
          </a:r>
        </a:p>
      </dsp:txBody>
      <dsp:txXfrm>
        <a:off x="5493716" y="701137"/>
        <a:ext cx="1524918" cy="1524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6F8E-91F7-1340-B8AE-83D21D1E14A4}">
      <dsp:nvSpPr>
        <dsp:cNvPr id="0" name=""/>
        <dsp:cNvSpPr/>
      </dsp:nvSpPr>
      <dsp:spPr>
        <a:xfrm>
          <a:off x="1708" y="124298"/>
          <a:ext cx="1220071" cy="77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4B150-E51E-A341-8821-4A1AE8909DED}">
      <dsp:nvSpPr>
        <dsp:cNvPr id="0" name=""/>
        <dsp:cNvSpPr/>
      </dsp:nvSpPr>
      <dsp:spPr>
        <a:xfrm>
          <a:off x="137272" y="253083"/>
          <a:ext cx="1220071" cy="774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Grundlagen-forschung </a:t>
          </a:r>
          <a:endParaRPr lang="en-US" sz="1400" kern="1200" dirty="0"/>
        </a:p>
      </dsp:txBody>
      <dsp:txXfrm>
        <a:off x="159964" y="275775"/>
        <a:ext cx="1174687" cy="729361"/>
      </dsp:txXfrm>
    </dsp:sp>
    <dsp:sp modelId="{4FCB51FA-0CD3-8C44-9433-729FC79F275C}">
      <dsp:nvSpPr>
        <dsp:cNvPr id="0" name=""/>
        <dsp:cNvSpPr/>
      </dsp:nvSpPr>
      <dsp:spPr>
        <a:xfrm>
          <a:off x="1492907" y="124298"/>
          <a:ext cx="1220071" cy="77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55664-CA7C-8741-BC40-BDBAB514D488}">
      <dsp:nvSpPr>
        <dsp:cNvPr id="0" name=""/>
        <dsp:cNvSpPr/>
      </dsp:nvSpPr>
      <dsp:spPr>
        <a:xfrm>
          <a:off x="1628470" y="253083"/>
          <a:ext cx="1220071" cy="774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Fachspezifisch </a:t>
          </a:r>
          <a:endParaRPr lang="en-US" sz="1400" kern="1200"/>
        </a:p>
      </dsp:txBody>
      <dsp:txXfrm>
        <a:off x="1651162" y="275775"/>
        <a:ext cx="1174687" cy="729361"/>
      </dsp:txXfrm>
    </dsp:sp>
    <dsp:sp modelId="{E5EF8788-B418-444C-9FF6-FD6011702F9F}">
      <dsp:nvSpPr>
        <dsp:cNvPr id="0" name=""/>
        <dsp:cNvSpPr/>
      </dsp:nvSpPr>
      <dsp:spPr>
        <a:xfrm>
          <a:off x="2984105" y="124298"/>
          <a:ext cx="1220071" cy="77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58B60-41C6-FB4A-ABBF-BEBC00B2FB02}">
      <dsp:nvSpPr>
        <dsp:cNvPr id="0" name=""/>
        <dsp:cNvSpPr/>
      </dsp:nvSpPr>
      <dsp:spPr>
        <a:xfrm>
          <a:off x="3119669" y="253083"/>
          <a:ext cx="1220071" cy="774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Forschung </a:t>
          </a:r>
          <a:endParaRPr lang="en-US" sz="1400" kern="1200" dirty="0"/>
        </a:p>
      </dsp:txBody>
      <dsp:txXfrm>
        <a:off x="3142361" y="275775"/>
        <a:ext cx="1174687" cy="729361"/>
      </dsp:txXfrm>
    </dsp:sp>
    <dsp:sp modelId="{6EA289AF-FB4A-BD42-A0F4-51A305E0CE2E}">
      <dsp:nvSpPr>
        <dsp:cNvPr id="0" name=""/>
        <dsp:cNvSpPr/>
      </dsp:nvSpPr>
      <dsp:spPr>
        <a:xfrm>
          <a:off x="4475304" y="124298"/>
          <a:ext cx="1220071" cy="774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A034-B8F4-6749-9CC1-6538F349F547}">
      <dsp:nvSpPr>
        <dsp:cNvPr id="0" name=""/>
        <dsp:cNvSpPr/>
      </dsp:nvSpPr>
      <dsp:spPr>
        <a:xfrm>
          <a:off x="4610867" y="253083"/>
          <a:ext cx="1220071" cy="774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Brillanz und Genialität  </a:t>
          </a:r>
          <a:endParaRPr lang="en-US" sz="1400" kern="1200" dirty="0"/>
        </a:p>
      </dsp:txBody>
      <dsp:txXfrm>
        <a:off x="4633559" y="275775"/>
        <a:ext cx="1174687" cy="7293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6F8E-91F7-1340-B8AE-83D21D1E14A4}">
      <dsp:nvSpPr>
        <dsp:cNvPr id="0" name=""/>
        <dsp:cNvSpPr/>
      </dsp:nvSpPr>
      <dsp:spPr>
        <a:xfrm>
          <a:off x="1715" y="122545"/>
          <a:ext cx="1224806" cy="777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4B150-E51E-A341-8821-4A1AE8909DED}">
      <dsp:nvSpPr>
        <dsp:cNvPr id="0" name=""/>
        <dsp:cNvSpPr/>
      </dsp:nvSpPr>
      <dsp:spPr>
        <a:xfrm>
          <a:off x="137805" y="251830"/>
          <a:ext cx="1224806" cy="777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Anwendungs-orientierung </a:t>
          </a:r>
          <a:endParaRPr lang="en-US" sz="1400" kern="1200" dirty="0"/>
        </a:p>
      </dsp:txBody>
      <dsp:txXfrm>
        <a:off x="160585" y="274610"/>
        <a:ext cx="1179246" cy="732192"/>
      </dsp:txXfrm>
    </dsp:sp>
    <dsp:sp modelId="{4FCB51FA-0CD3-8C44-9433-729FC79F275C}">
      <dsp:nvSpPr>
        <dsp:cNvPr id="0" name=""/>
        <dsp:cNvSpPr/>
      </dsp:nvSpPr>
      <dsp:spPr>
        <a:xfrm>
          <a:off x="1498701" y="122545"/>
          <a:ext cx="1224806" cy="777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55664-CA7C-8741-BC40-BDBAB514D488}">
      <dsp:nvSpPr>
        <dsp:cNvPr id="0" name=""/>
        <dsp:cNvSpPr/>
      </dsp:nvSpPr>
      <dsp:spPr>
        <a:xfrm>
          <a:off x="1634790" y="251830"/>
          <a:ext cx="1224806" cy="777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interdisziplinär </a:t>
          </a:r>
          <a:endParaRPr lang="en-US" sz="1400" kern="1200" dirty="0"/>
        </a:p>
      </dsp:txBody>
      <dsp:txXfrm>
        <a:off x="1657570" y="274610"/>
        <a:ext cx="1179246" cy="732192"/>
      </dsp:txXfrm>
    </dsp:sp>
    <dsp:sp modelId="{E5EF8788-B418-444C-9FF6-FD6011702F9F}">
      <dsp:nvSpPr>
        <dsp:cNvPr id="0" name=""/>
        <dsp:cNvSpPr/>
      </dsp:nvSpPr>
      <dsp:spPr>
        <a:xfrm>
          <a:off x="2995687" y="122545"/>
          <a:ext cx="1224806" cy="777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58B60-41C6-FB4A-ABBF-BEBC00B2FB02}">
      <dsp:nvSpPr>
        <dsp:cNvPr id="0" name=""/>
        <dsp:cNvSpPr/>
      </dsp:nvSpPr>
      <dsp:spPr>
        <a:xfrm>
          <a:off x="3131776" y="251830"/>
          <a:ext cx="1224806" cy="777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Lehre </a:t>
          </a:r>
          <a:endParaRPr lang="en-US" sz="1400" kern="1200" dirty="0"/>
        </a:p>
      </dsp:txBody>
      <dsp:txXfrm>
        <a:off x="3154556" y="274610"/>
        <a:ext cx="1179246" cy="732192"/>
      </dsp:txXfrm>
    </dsp:sp>
    <dsp:sp modelId="{6EA289AF-FB4A-BD42-A0F4-51A305E0CE2E}">
      <dsp:nvSpPr>
        <dsp:cNvPr id="0" name=""/>
        <dsp:cNvSpPr/>
      </dsp:nvSpPr>
      <dsp:spPr>
        <a:xfrm>
          <a:off x="4492673" y="122545"/>
          <a:ext cx="1224806" cy="777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A034-B8F4-6749-9CC1-6538F349F547}">
      <dsp:nvSpPr>
        <dsp:cNvPr id="0" name=""/>
        <dsp:cNvSpPr/>
      </dsp:nvSpPr>
      <dsp:spPr>
        <a:xfrm>
          <a:off x="4628762" y="251830"/>
          <a:ext cx="1224806" cy="777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Fleiß und Empathie</a:t>
          </a:r>
          <a:endParaRPr lang="en-US" sz="1400" kern="1200" dirty="0"/>
        </a:p>
      </dsp:txBody>
      <dsp:txXfrm>
        <a:off x="4651542" y="274610"/>
        <a:ext cx="1179246" cy="732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5191F0E-C87A-9456-5118-58C95C87C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AB70AC-8453-C0B6-DF70-B48635DBEC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AA7614-0D33-CF49-8BAA-68390D82BADE}" type="datetimeFigureOut">
              <a:rPr lang="de-DE"/>
              <a:pPr>
                <a:defRPr/>
              </a:pPr>
              <a:t>23.04.2024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C80F6C-F9C6-F018-90E3-B263FEABE1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4D73AC-FF96-1DCF-5279-1164DB4636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C2B9D-B6C0-6443-93F0-ACD6F994A4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7F5AE8D-C2E5-EF9D-F283-E826F865E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38C1E0-B794-5A25-4AB9-021D55BC05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8A197F-EBBF-E44A-99D3-FAC8A1E0D3E3}" type="datetimeFigureOut">
              <a:rPr lang="de-DE"/>
              <a:pPr>
                <a:defRPr/>
              </a:pPr>
              <a:t>23.04.2024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344C5076-0278-1341-78D5-93E13B3668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2" tIns="47227" rIns="94452" bIns="4722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C258829-3A88-DDEA-14E8-EA75FC116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452" tIns="47227" rIns="94452" bIns="47227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194BE8-AD91-524C-3112-71776422A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7F76D7-2B84-D467-159A-DB51D758C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0615D-CAB0-174E-8045-17F5DA68ACD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Uni Heidelberg Quelle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0615D-CAB0-174E-8045-17F5DA68ACDA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957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Uni Heidelberg Quelle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0615D-CAB0-174E-8045-17F5DA68ACDA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493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Uni Heidelberg Quelle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0615D-CAB0-174E-8045-17F5DA68ACDA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720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DFG nachgucken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0615D-CAB0-174E-8045-17F5DA68ACDA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73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762A-599A-B0DD-ED7E-329EC964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888A-F577-4980-8DC1-B45092FDCE2E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65013-A692-7357-CC58-BF00B6B3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468016-0A5F-9762-08FD-7D60E3CD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709FD-3B59-EB46-A3F0-937E7C8129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1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2CEC5BFA-DBE3-9E99-E5AF-51FB329986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2D40-1C6C-4AD4-A54C-4949D68C1145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9F72A0F-79E3-D385-E8E1-81857BE521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8F99497-71B5-C97F-BEDA-63D6F9DE81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50BCCA4-9E29-3542-89FD-1AA44683A0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37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DD1A539-7A2A-D110-6CF8-88001A28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C3B3-B64C-45FE-BAEC-DC0ED4FA801F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2E7E102-1815-0A9E-39FB-95745F9C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3676251-782B-A415-604E-6B9782A2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89302-4A09-9A4C-8B06-8A16652EE8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462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BBBE1F7F-2191-BA04-88ED-453041C8A5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F8F15-791C-4EAC-936A-8D65D2391560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349D3F3-661D-92F7-5D50-557B561DD8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453188"/>
            <a:ext cx="6548437" cy="2889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BE2F432-63F3-4678-C9C5-3B434D299D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27F229E-DF78-A940-8071-ED6B8FFEB6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29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38E270C-4D1A-E1A9-CD8D-CB72E1EB32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A315D5-5AD1-435D-9236-D2783A60974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92143ED-6E81-0BA3-2F45-977E0214CA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453188"/>
            <a:ext cx="6548437" cy="2889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359BC46-8721-E38B-3BE9-810EA1D0E6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B1F1A49-1D5E-4441-939E-5B44AC6133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778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C862CA5-7716-4625-69D2-5D93D2AC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97C2-D924-4CEF-ABAA-CD19EE7B138F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AF79740-7089-62FA-DBDD-8B7EC938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13EC21-8DF9-787C-3807-A453A769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CC3F-1D7D-8143-9717-DE312F2DE8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053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340893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93C7D81-1588-E7A7-EE5E-72974BF630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F90D-D985-4615-9400-D3582ED6B2A1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4441087-ABD3-BFBC-53FD-BD7531EBEB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3801671-2107-4DF3-C299-2D27E58242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706B461-E97E-8943-8117-AE274E5C44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770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08912" cy="38164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B1350C-BCA6-0231-9798-1BD5E01C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07EA-01A2-4C1D-A61F-5D74E60AB219}" type="datetime1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4C6D80-759A-FE84-A498-C8662B45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3A54C-485D-1358-D024-15D3D6C3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F0E14-B859-624F-AA18-AAF37F3539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192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328592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2276872"/>
            <a:ext cx="2376264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047D1-57A3-08E2-B1A7-441159354D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375784-2633-4372-8668-B550611ED28A}" type="datetime1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4F9C5-1179-A9C5-942F-D915F1AAD87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49531-9324-6441-1937-D40FC678D1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9F9793-DC63-B143-85CD-2F850AE167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53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328592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2276874"/>
            <a:ext cx="2376264" cy="180019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293096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40AEA5D-241F-BB3E-3D8D-46CD155C9B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CB4255-8ACE-4C84-8E67-3A07B1A6081D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2E619CA-F43D-D0AD-C8EB-12704A6127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374946F-CF73-A75E-DA1B-CD27D70C34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BF1EFB-2EBC-E944-A25B-B12C7E4F74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261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451D0AC-5FDA-BCA4-1AEC-44D8B188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F1DC-9FB7-4F95-AAA3-C5923941793B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51A22C5-503F-8622-45D4-97CEDC31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A5919BF-18EE-EBEB-C2E9-7A5C3A8E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11A8-0471-364B-8F6E-8974C31100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905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958C5-B865-8F92-90B9-4F0CED80EA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667E-8480-4405-8248-B8C48BFDD9F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C6030-E3CE-0BD7-AA2A-5868167C47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60F3D7-3AA3-BD8B-091B-ADFD4A051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192579D-E8A0-9B4E-87FE-AC734F6C4E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440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CFA3AC7-9597-43F4-20F8-536A094F43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BCF8-D76C-4BC9-967C-E80EC975493B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3162F14-0E74-4B00-BFF8-545F750A35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2F9EFD9-9FBA-F883-ECB4-7D45AECDF1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6D36FE7-FA53-9A43-A5C0-7A60FF7A5C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760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0324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4BC3CF-1996-A6CD-E5FF-63206C10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F25A-D3DB-4BB4-9217-2A69B6C04E7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9B5F6-7BCD-C5A2-20E9-96EF10C4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A7F21-13A5-2867-0BAE-9A11E387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7AE40DFB-C8F1-6E44-9C34-1B343CF0C0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4369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844824"/>
            <a:ext cx="2376264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B268A-9189-FF4B-5B8E-723A9D5A13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8DDF-9BD2-4820-8299-E9918824B306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88EF2B-8239-B629-856B-05CEADAC05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3F6A7-8FA7-3C79-8FB8-A2BAEC20DB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4DBE4745-235F-8A46-B7E6-DAFACF3604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371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844826"/>
            <a:ext cx="2376264" cy="2016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077072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C2EC1F-C1D6-2290-2EC4-5E53BD742F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25EB-108F-4182-A689-237513950940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7DD4904-105D-A8AE-85A2-5916ED3E4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0B4B9B6-7101-C4F6-3511-EAD1A75C27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1A959A64-98CB-7E41-AEF6-490A933A9E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984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56585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23323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C32918-5F76-BC8C-5232-82C615A4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919A-ECF9-453E-B0E3-714260C7FA71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6CABAEC-19B4-9B0A-479B-A44526B4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AAB6E4-7230-9AE3-8506-B3B4E551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2CD3C51A-7C41-A249-AA9D-189F887198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8430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052737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9C8AB9B-C3AE-F9DF-9A83-A5424F189C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72DB-76A3-4E72-B4E0-081FB376E03A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FA847EE-8904-77B0-58DF-78548414D2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37DEFCC-5629-307A-C777-C278B79E81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38AD413D-A66E-3642-99D0-BE48A74F95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067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0324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A70BEAE-1E9B-149B-F4C9-13C400C6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5E6B-DDB8-4769-9884-A79181B28D27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5D411C0-E942-438F-4382-E0A3214C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886F0B5-29FA-EA88-40FB-7869821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07790-3319-3449-A4C2-437DDB88E5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1519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844824"/>
            <a:ext cx="2376264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B45A14F-4DA3-3047-C806-24BCE4AAAD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C865-9AD2-4C35-9CAB-218C1B4A7D0A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F00BF40-414F-E2C5-446B-C0C9ACB1F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56D87D3-123F-7FEC-BD3E-40CB0DFF25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2F5BFC6-A040-084E-AC5A-70933874A1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19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844826"/>
            <a:ext cx="2376264" cy="2016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077072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6E17DD1-D021-D495-67F1-D04E13F57D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0A71-5142-458E-BA61-D9F771794D97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D6384D3-1D73-9B9C-50EF-B258DAD5A9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1E9FA62-B07A-E18F-3841-D980A72B6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142D22D-3364-BD4C-8657-C6C042381C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6312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8A679FA-CBAF-990E-10A4-7F781089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6C22-A81A-471A-B60B-B049E9A35CA7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F79D3FD-BE14-9D80-D858-BA726F6C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3192FE3-4629-0357-CD8F-C8A5CE79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724B3-9F11-474C-ACD6-B139E3F935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068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969B527-C83B-A503-00BF-29D542252F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DC0A-16AB-49EA-AD1F-0700A7F31FAE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37DF54-5652-BFC0-A620-57AFA8F26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B4B3BFB-262D-1F07-1D9D-0AFB70D999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0851241-6FD3-6743-86B4-ECAABF6A5A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0457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F14C5E-B90E-DB94-943A-C31CEB6246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EB2D-C45B-4A9F-B33D-AF11CD88C59C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3ED2A0E-A7A7-E9A4-CACA-EF26A74CC5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052F709-C557-4D7A-9610-391BED27F1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0B963A9-9B83-9E45-928C-A43E4F98FD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6938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f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B1B81FC6-5D71-50D2-E8BC-56D459385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-2236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AA10A49-AB69-2B04-FA15-2A2AA0DA788D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62C42476-EDB7-5E4C-564C-4C96AF113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687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immb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D140A553-F0B0-7F30-E4C0-CFCF09720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381" r="6557" b="-3995"/>
          <a:stretch>
            <a:fillRect/>
          </a:stretch>
        </p:blipFill>
        <p:spPr bwMode="auto">
          <a:xfrm>
            <a:off x="0" y="0"/>
            <a:ext cx="9144000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08CA10DA-8978-8A25-645B-BA897D52D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48313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70B718-2CA0-F5E3-ECE5-F4E338E2B1A7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66067B24-3FE6-4C36-4486-9C26C053D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85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ü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1B372832-DD1B-611A-5841-5274677E0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604" r="4457" b="1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A6DAE718-7648-315B-00D1-6003C6B8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48313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44B726B-FA0B-3C25-C68B-75D81E6AE2A7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A4EE63A6-F808-AB47-B27C-04857A719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37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genzglä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2B091C4B-07CC-199E-AE46-480622EE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" r="5908" b="-1132"/>
          <a:stretch>
            <a:fillRect/>
          </a:stretch>
        </p:blipFill>
        <p:spPr bwMode="auto">
          <a:xfrm>
            <a:off x="0" y="-26988"/>
            <a:ext cx="9144000" cy="69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FF79786-D99F-C4D5-9843-2D884E95B311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5880C2FD-0931-BB27-AE96-6783F36D5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46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917D61FB-AEE9-8B10-6136-11076DD7A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914" b="12190"/>
          <a:stretch>
            <a:fillRect/>
          </a:stretch>
        </p:blipFill>
        <p:spPr bwMode="auto">
          <a:xfrm>
            <a:off x="0" y="0"/>
            <a:ext cx="91440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A78E8AD-D412-99FA-D545-9EFC696D36E4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6591B41F-026E-C652-CD70-BB88C35A3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69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22F155-765B-C5B0-3464-04B2E7A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E20A-DC30-4C10-8540-0E7BB2C7AA4B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B841FFB-B7AA-8E68-9C04-C32F1218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ACFF57E-4557-1F93-041B-5C41C808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4BA2-E33D-4146-A581-2008CFF25D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76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5B64733-1CE8-D9FC-BC22-2901DBF3CE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07A4-90EC-4DD5-BD1B-9FECE2E25507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3650CB3-EAE4-B6F1-D5DB-6360C31389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72D7575-F6A8-8983-05F0-883F523E20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06B3FD5-3184-D34D-83DA-FB801B33D6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85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0AAACAA-E3E8-B061-4273-66F65A62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9D6A-E336-4A52-960B-80A74FB8FBA9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7A3A186-F286-ECC2-7E44-E10F24AC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9EA65A9-8D4F-09A0-E766-D4F64C62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CF18-8689-0243-BCAF-A6A5B70FFBA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019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EEF5E68-C095-3BA2-C5A4-C9FC06BB2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52DB70A2-1AA9-47C0-95F2-B069E9E88400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398B37B-FC50-1E13-8E44-BC785DFA7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FD667E5-0757-6719-0381-103BCEB77E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9630744-850D-D248-BAD0-58173B2377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584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187AFB8-FA86-16B3-B930-07E1141818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030878E-B054-4D1C-AD87-9A2F856F782E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9E8C996-A630-38D7-FE2A-CB33BF98D0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6461FF9-5286-3CCE-8685-ECC412F9C6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DDEDAF2-5435-F64B-BA92-06A4ACC238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476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88BD7F9-2D8D-3586-DE58-C1BD2AA1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673F-BE8A-4529-A8C2-B8C71090FA05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91157B3-704E-208C-1E6A-BB31AF5D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C7748B8-D7E0-6B17-AFD8-1B6AEF04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E0EDB-F70E-4840-9003-2D127FC372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95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 12">
            <a:extLst>
              <a:ext uri="{FF2B5EF4-FFF2-40B4-BE49-F238E27FC236}">
                <a16:creationId xmlns:a16="http://schemas.microsoft.com/office/drawing/2014/main" id="{67D7C8CC-9D70-1D21-4F9F-49FDE81C7984}"/>
              </a:ext>
            </a:extLst>
          </p:cNvPr>
          <p:cNvSpPr/>
          <p:nvPr/>
        </p:nvSpPr>
        <p:spPr>
          <a:xfrm>
            <a:off x="-180975" y="6426200"/>
            <a:ext cx="7993063" cy="215900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2A5E45DD-C63E-7B40-4263-D312396DC781}"/>
              </a:ext>
            </a:extLst>
          </p:cNvPr>
          <p:cNvSpPr/>
          <p:nvPr/>
        </p:nvSpPr>
        <p:spPr>
          <a:xfrm>
            <a:off x="7956550" y="6426200"/>
            <a:ext cx="863600" cy="215900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28" name="Titelplatzhalter 1">
            <a:extLst>
              <a:ext uri="{FF2B5EF4-FFF2-40B4-BE49-F238E27FC236}">
                <a16:creationId xmlns:a16="http://schemas.microsoft.com/office/drawing/2014/main" id="{3ABBBD3F-25B1-977E-533F-5FE486F13E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9" name="Textplatzhalter 2">
            <a:extLst>
              <a:ext uri="{FF2B5EF4-FFF2-40B4-BE49-F238E27FC236}">
                <a16:creationId xmlns:a16="http://schemas.microsoft.com/office/drawing/2014/main" id="{2FAF96FB-7536-006D-C20E-E694311EB5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" name="Parallelogramm 6">
            <a:extLst>
              <a:ext uri="{FF2B5EF4-FFF2-40B4-BE49-F238E27FC236}">
                <a16:creationId xmlns:a16="http://schemas.microsoft.com/office/drawing/2014/main" id="{36C5DBCE-CBB3-2F08-EC96-8BB0A24DE022}"/>
              </a:ext>
            </a:extLst>
          </p:cNvPr>
          <p:cNvSpPr/>
          <p:nvPr/>
        </p:nvSpPr>
        <p:spPr>
          <a:xfrm>
            <a:off x="-180975" y="260350"/>
            <a:ext cx="9001125" cy="647700"/>
          </a:xfrm>
          <a:prstGeom prst="parallelogram">
            <a:avLst/>
          </a:prstGeom>
          <a:solidFill>
            <a:srgbClr val="0053A4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1" name="Grafik 11">
            <a:extLst>
              <a:ext uri="{FF2B5EF4-FFF2-40B4-BE49-F238E27FC236}">
                <a16:creationId xmlns:a16="http://schemas.microsoft.com/office/drawing/2014/main" id="{3B5D135F-29B7-0774-19ED-26D6B2AD5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98463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FBF903F0-DBF3-97F0-F5D6-3E6C8562E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4D2A3-3DD6-4382-8CD2-A7B9E62205BE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29B4AC55-F598-CD29-25FF-2731E2081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1750"/>
            <a:ext cx="60483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AA45FD7-3655-83E4-9A91-B66A95C67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6550" y="6386513"/>
            <a:ext cx="863600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7FD071F-F2AA-6841-9FCC-3A9433D0C3E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Textfeld 16">
            <a:extLst>
              <a:ext uri="{FF2B5EF4-FFF2-40B4-BE49-F238E27FC236}">
                <a16:creationId xmlns:a16="http://schemas.microsoft.com/office/drawing/2014/main" id="{EFCB9D3B-9486-C562-86CE-11504089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310" y="374650"/>
            <a:ext cx="127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bg1"/>
                </a:solidFill>
                <a:cs typeface="Arial" charset="0"/>
              </a:rPr>
              <a:t>Dr. Bianca Biallas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bg1"/>
                </a:solidFill>
                <a:cs typeface="Arial" charset="0"/>
              </a:rPr>
              <a:t>Gleichstellung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1">
            <a:extLst>
              <a:ext uri="{FF2B5EF4-FFF2-40B4-BE49-F238E27FC236}">
                <a16:creationId xmlns:a16="http://schemas.microsoft.com/office/drawing/2014/main" id="{24BCDA6B-16A4-D090-E48D-F81FA764E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5718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B1F983C-F339-3E83-8C40-1031BF4C8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725F6-753F-46C5-A886-6604476728C5}" type="datetime1">
              <a:rPr lang="de-DE" smtClean="0"/>
              <a:t>23.04.2024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43F99CC1-1BFE-8622-140F-23603E5E1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65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7CB95D53-2C7E-3945-E1D1-5FC4C88BD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386513"/>
            <a:ext cx="503238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7365D"/>
                </a:solidFill>
              </a:defRPr>
            </a:lvl1pPr>
          </a:lstStyle>
          <a:p>
            <a:fld id="{A778087B-7E5C-4048-A582-43D92146CA7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056" name="Textfeld 16">
            <a:extLst>
              <a:ext uri="{FF2B5EF4-FFF2-40B4-BE49-F238E27FC236}">
                <a16:creationId xmlns:a16="http://schemas.microsoft.com/office/drawing/2014/main" id="{6D2538CB-7E0B-D7CF-7FF8-6E5746A6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333375"/>
            <a:ext cx="1476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  <p:sp>
        <p:nvSpPr>
          <p:cNvPr id="2055" name="Titelplatzhalter 1">
            <a:extLst>
              <a:ext uri="{FF2B5EF4-FFF2-40B4-BE49-F238E27FC236}">
                <a16:creationId xmlns:a16="http://schemas.microsoft.com/office/drawing/2014/main" id="{A47D5A81-D34E-7D67-D237-4C842704A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CB89D-0AE4-53E6-AAEC-E0CEA9B579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88" r:id="rId2"/>
    <p:sldLayoutId id="2147484089" r:id="rId3"/>
    <p:sldLayoutId id="2147484075" r:id="rId4"/>
    <p:sldLayoutId id="2147484076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15FA7A0-77FA-31F0-B95D-FFE6374B69FE}"/>
              </a:ext>
            </a:extLst>
          </p:cNvPr>
          <p:cNvSpPr/>
          <p:nvPr/>
        </p:nvSpPr>
        <p:spPr>
          <a:xfrm>
            <a:off x="0" y="6500813"/>
            <a:ext cx="9159875" cy="215900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D3905C-A00C-7E65-6E3F-29EE07CFC87B}"/>
              </a:ext>
            </a:extLst>
          </p:cNvPr>
          <p:cNvSpPr/>
          <p:nvPr/>
        </p:nvSpPr>
        <p:spPr>
          <a:xfrm>
            <a:off x="0" y="-26988"/>
            <a:ext cx="9144000" cy="863601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ECE82AB5-1D4F-E7B1-63D5-B7D1EC0EA04B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Grafik 11">
            <a:extLst>
              <a:ext uri="{FF2B5EF4-FFF2-40B4-BE49-F238E27FC236}">
                <a16:creationId xmlns:a16="http://schemas.microsoft.com/office/drawing/2014/main" id="{A68D1BD4-ADC3-6F49-6575-828BABD9C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233A64BF-4E96-C3BD-500B-AC2BEA97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448425"/>
            <a:ext cx="1008062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3FBF4-8BBB-4FDA-9210-2BE5FD8A109B}" type="datetime1">
              <a:rPr lang="de-DE" smtClean="0"/>
              <a:t>23.04.2024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0C776B9-F1E5-67C9-8E17-CE0DF5FC9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453188"/>
            <a:ext cx="6553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4AEB824-6F72-9F92-E839-2944A74B6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453188"/>
            <a:ext cx="503238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0C45B2-541D-C345-BE3F-FC9895F8FB2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3" name="Textfeld 16">
            <a:extLst>
              <a:ext uri="{FF2B5EF4-FFF2-40B4-BE49-F238E27FC236}">
                <a16:creationId xmlns:a16="http://schemas.microsoft.com/office/drawing/2014/main" id="{C21C169D-5EB4-ADA8-9AB4-B9214123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-26988"/>
            <a:ext cx="146208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bg1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bg1"/>
                </a:solidFill>
                <a:cs typeface="Arial" charset="0"/>
              </a:rPr>
              <a:t>Institution</a:t>
            </a:r>
          </a:p>
        </p:txBody>
      </p:sp>
      <p:sp>
        <p:nvSpPr>
          <p:cNvPr id="3082" name="Titelplatzhalter 1">
            <a:extLst>
              <a:ext uri="{FF2B5EF4-FFF2-40B4-BE49-F238E27FC236}">
                <a16:creationId xmlns:a16="http://schemas.microsoft.com/office/drawing/2014/main" id="{FC102BE0-04F7-33CE-88BB-04B4F31DAC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5674DAAE-43F9-679E-AC2B-E9435E0EC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91" r:id="rId3"/>
    <p:sldLayoutId id="2147484078" r:id="rId4"/>
    <p:sldLayoutId id="2147484079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09964AD5-449D-079B-BF59-10B158EFF1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4843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76938B13-FC65-F0CB-1EC1-74FB16DD4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2276475"/>
            <a:ext cx="8196263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4100" name="Grafik 11">
            <a:extLst>
              <a:ext uri="{FF2B5EF4-FFF2-40B4-BE49-F238E27FC236}">
                <a16:creationId xmlns:a16="http://schemas.microsoft.com/office/drawing/2014/main" id="{83189ED4-EE5C-95E8-8196-9AEA4E7CC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148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0F974DF-D619-C505-D1B8-CB19268A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30D50-6249-4451-8F45-4F801F8E6B77}" type="datetime1">
              <a:rPr lang="de-DE" smtClean="0"/>
              <a:t>23.04.2024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421AA658-4680-D7BE-DEDC-96277B4BD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65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6A3C327-B096-C883-2E56-33CC7015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386513"/>
            <a:ext cx="503238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F497D"/>
                </a:solidFill>
              </a:defRPr>
            </a:lvl1pPr>
          </a:lstStyle>
          <a:p>
            <a:fld id="{90C005F6-2DA7-054C-A195-9BFF8F6F52D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104" name="Textfeld 16">
            <a:extLst>
              <a:ext uri="{FF2B5EF4-FFF2-40B4-BE49-F238E27FC236}">
                <a16:creationId xmlns:a16="http://schemas.microsoft.com/office/drawing/2014/main" id="{898FD871-0288-8CCB-800E-9C51F5E1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47675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9CE737D-D94A-27D4-03F2-B64F37F721B8}"/>
              </a:ext>
            </a:extLst>
          </p:cNvPr>
          <p:cNvCxnSpPr/>
          <p:nvPr/>
        </p:nvCxnSpPr>
        <p:spPr>
          <a:xfrm>
            <a:off x="468313" y="1052513"/>
            <a:ext cx="8207375" cy="0"/>
          </a:xfrm>
          <a:prstGeom prst="line">
            <a:avLst/>
          </a:prstGeom>
          <a:ln w="28575">
            <a:solidFill>
              <a:srgbClr val="005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65B3901B-075D-8821-DBE7-192D311747DE}"/>
              </a:ext>
            </a:extLst>
          </p:cNvPr>
          <p:cNvCxnSpPr/>
          <p:nvPr/>
        </p:nvCxnSpPr>
        <p:spPr>
          <a:xfrm>
            <a:off x="468313" y="6308725"/>
            <a:ext cx="8207375" cy="0"/>
          </a:xfrm>
          <a:prstGeom prst="line">
            <a:avLst/>
          </a:prstGeom>
          <a:ln w="28575">
            <a:solidFill>
              <a:srgbClr val="005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92" r:id="rId2"/>
    <p:sldLayoutId id="2147484093" r:id="rId3"/>
    <p:sldLayoutId id="2147484081" r:id="rId4"/>
    <p:sldLayoutId id="2147484082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>
            <a:extLst>
              <a:ext uri="{FF2B5EF4-FFF2-40B4-BE49-F238E27FC236}">
                <a16:creationId xmlns:a16="http://schemas.microsoft.com/office/drawing/2014/main" id="{F2BB8E32-1842-56DE-2F84-65F538632138}"/>
              </a:ext>
            </a:extLst>
          </p:cNvPr>
          <p:cNvSpPr/>
          <p:nvPr/>
        </p:nvSpPr>
        <p:spPr>
          <a:xfrm>
            <a:off x="-180975" y="6308725"/>
            <a:ext cx="9432925" cy="576263"/>
          </a:xfrm>
          <a:prstGeom prst="parallelogram">
            <a:avLst>
              <a:gd name="adj" fmla="val 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3" name="Titelplatzhalter 1">
            <a:extLst>
              <a:ext uri="{FF2B5EF4-FFF2-40B4-BE49-F238E27FC236}">
                <a16:creationId xmlns:a16="http://schemas.microsoft.com/office/drawing/2014/main" id="{54B44C56-8C99-4460-C179-56E4603839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4" name="Textplatzhalter 2">
            <a:extLst>
              <a:ext uri="{FF2B5EF4-FFF2-40B4-BE49-F238E27FC236}">
                <a16:creationId xmlns:a16="http://schemas.microsoft.com/office/drawing/2014/main" id="{2FABD631-C4EA-B8A6-2FC6-F235D854A8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844675"/>
            <a:ext cx="81962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Grafik 11">
            <a:extLst>
              <a:ext uri="{FF2B5EF4-FFF2-40B4-BE49-F238E27FC236}">
                <a16:creationId xmlns:a16="http://schemas.microsoft.com/office/drawing/2014/main" id="{CB31A204-FE58-FCBE-F445-551ED4041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0350"/>
            <a:ext cx="1538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12">
            <a:extLst>
              <a:ext uri="{FF2B5EF4-FFF2-40B4-BE49-F238E27FC236}">
                <a16:creationId xmlns:a16="http://schemas.microsoft.com/office/drawing/2014/main" id="{01F1C0AE-3AA9-91A6-C74E-BF6C40804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50000" r="7877" b="18031"/>
          <a:stretch>
            <a:fillRect/>
          </a:stretch>
        </p:blipFill>
        <p:spPr bwMode="auto">
          <a:xfrm>
            <a:off x="-107950" y="5732463"/>
            <a:ext cx="30384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29463776-A41B-ACB7-B99F-0B25BADFA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450013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47A7B9-8A29-449B-8095-FEF0E6F9A856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C4DFABA7-92FC-20B3-90E3-1D1209AF2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4500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C2DC4AD-0221-812B-DACA-5AFA115AE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453188"/>
            <a:ext cx="503238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874869-6426-3349-9E38-19A4EF88D12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8550E70C-87B1-4C8B-E980-65E173CE6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938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>
            <a:extLst>
              <a:ext uri="{FF2B5EF4-FFF2-40B4-BE49-F238E27FC236}">
                <a16:creationId xmlns:a16="http://schemas.microsoft.com/office/drawing/2014/main" id="{092FB22B-E8DF-5A88-5D5B-CFD1C7F82616}"/>
              </a:ext>
            </a:extLst>
          </p:cNvPr>
          <p:cNvSpPr/>
          <p:nvPr/>
        </p:nvSpPr>
        <p:spPr>
          <a:xfrm>
            <a:off x="2268538" y="6381750"/>
            <a:ext cx="6983412" cy="287338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A212448-65CF-5FEF-B407-0CB6221D7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5875" y="6381750"/>
            <a:ext cx="100806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4C51D-33F9-4C24-80E2-0411C678B9C6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B743E77-4A2E-3031-6904-B2F03BBE3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5375" y="6386513"/>
            <a:ext cx="46085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6DBFCEF-E761-6B52-AE9D-DF10D5351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350" y="6386513"/>
            <a:ext cx="504825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564E67-7776-1B4D-B546-43D9A693EC09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C56CEF-D4A8-79F5-6469-66514226DF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98196"/>
            <a:ext cx="2232248" cy="26125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151" name="Titelplatzhalter 1">
            <a:extLst>
              <a:ext uri="{FF2B5EF4-FFF2-40B4-BE49-F238E27FC236}">
                <a16:creationId xmlns:a16="http://schemas.microsoft.com/office/drawing/2014/main" id="{9E46497E-9E6F-EBE2-968F-4D0B5454BD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52" name="Textplatzhalter 2">
            <a:extLst>
              <a:ext uri="{FF2B5EF4-FFF2-40B4-BE49-F238E27FC236}">
                <a16:creationId xmlns:a16="http://schemas.microsoft.com/office/drawing/2014/main" id="{2BC1D734-8273-D9DD-BBC5-9FB81BF83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844675"/>
            <a:ext cx="81962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6153" name="Grafik 11">
            <a:extLst>
              <a:ext uri="{FF2B5EF4-FFF2-40B4-BE49-F238E27FC236}">
                <a16:creationId xmlns:a16="http://schemas.microsoft.com/office/drawing/2014/main" id="{4C37ECEB-D6CD-D451-2884-BF3437B768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0350"/>
            <a:ext cx="1538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6">
            <a:extLst>
              <a:ext uri="{FF2B5EF4-FFF2-40B4-BE49-F238E27FC236}">
                <a16:creationId xmlns:a16="http://schemas.microsoft.com/office/drawing/2014/main" id="{D1F07093-06FE-23FF-9F8E-61CCF8A20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938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7AC2DED-76BF-AAF5-5577-3C35ADD8DBE2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171" name="Grafik 18">
            <a:extLst>
              <a:ext uri="{FF2B5EF4-FFF2-40B4-BE49-F238E27FC236}">
                <a16:creationId xmlns:a16="http://schemas.microsoft.com/office/drawing/2014/main" id="{E04F9FEB-D2CD-FF61-69D6-10BD7FAB7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18/10/relationships/comments" Target="../comments/modernComment_11E_4BCC7190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29.sv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8.png"/><Relationship Id="rId2" Type="http://schemas.openxmlformats.org/officeDocument/2006/relationships/diagramData" Target="../diagrams/data8.xml"/><Relationship Id="rId16" Type="http://schemas.microsoft.com/office/2018/10/relationships/comments" Target="../comments/modernComment_11C_21F070CA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31.svg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1F_48F897B0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18/10/relationships/comments" Target="../comments/modernComment_126_55E4825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1_9DB1E86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30BA3C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7DEAFDD2-4603-59F1-A589-DD4B74F7EA6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39750" y="5013325"/>
            <a:ext cx="4968875" cy="184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/>
              <a:t>Geschlechtergerechte Berufungsverfahren </a:t>
            </a:r>
            <a:br>
              <a:rPr lang="de-DE" altLang="de-DE" dirty="0"/>
            </a:br>
            <a:r>
              <a:rPr lang="de-DE" altLang="de-DE" sz="1800" dirty="0"/>
              <a:t>Gender Bias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6F6C5-6B6B-CC4B-2695-6B9FEFD7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Auswirkungen auf den Lebenslauf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4B1F21-B94E-2B5D-CE7D-E6AB8B81B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7920880" cy="41764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ym typeface="Wingdings" pitchFamily="2" charset="2"/>
              </a:rPr>
              <a:t>Verzögerte Karriereverläufe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ym typeface="Wingdings" pitchFamily="2" charset="2"/>
              </a:rPr>
              <a:t>„Publikationslücken“</a:t>
            </a:r>
          </a:p>
          <a:p>
            <a:endParaRPr lang="de-DE" dirty="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ym typeface="Wingdings" pitchFamily="2" charset="2"/>
              </a:rPr>
              <a:t>Begrenzte Mobilitätsoptionen und begrenzte Chancen, Spitzenpositionen zu übernehmen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sz="1500" dirty="0">
                <a:sym typeface="Wingdings" pitchFamily="2" charset="2"/>
              </a:rPr>
              <a:t>„The </a:t>
            </a:r>
            <a:r>
              <a:rPr lang="de-DE" sz="1500" dirty="0" err="1">
                <a:sym typeface="Wingdings" pitchFamily="2" charset="2"/>
              </a:rPr>
              <a:t>transition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from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postdoctoral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fellow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to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faculty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is</a:t>
            </a:r>
            <a:r>
              <a:rPr lang="de-DE" sz="1500" dirty="0">
                <a:sym typeface="Wingdings" pitchFamily="2" charset="2"/>
              </a:rPr>
              <a:t> a </a:t>
            </a:r>
            <a:r>
              <a:rPr lang="de-DE" sz="1500" dirty="0" err="1">
                <a:sym typeface="Wingdings" pitchFamily="2" charset="2"/>
              </a:rPr>
              <a:t>period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during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which</a:t>
            </a:r>
            <a:r>
              <a:rPr lang="de-DE" sz="1500" dirty="0">
                <a:sym typeface="Wingdings" pitchFamily="2" charset="2"/>
              </a:rPr>
              <a:t> a </a:t>
            </a:r>
            <a:r>
              <a:rPr lang="de-DE" sz="1500" dirty="0" err="1">
                <a:sym typeface="Wingdings" pitchFamily="2" charset="2"/>
              </a:rPr>
              <a:t>worrying</a:t>
            </a:r>
            <a:r>
              <a:rPr lang="de-DE" sz="1500" dirty="0">
                <a:sym typeface="Wingdings" pitchFamily="2" charset="2"/>
              </a:rPr>
              <a:t> 	</a:t>
            </a:r>
            <a:r>
              <a:rPr lang="de-DE" sz="1500" dirty="0" err="1">
                <a:sym typeface="Wingdings" pitchFamily="2" charset="2"/>
              </a:rPr>
              <a:t>number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of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women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leave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academic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research</a:t>
            </a:r>
            <a:r>
              <a:rPr lang="de-DE" sz="1500" dirty="0">
                <a:sym typeface="Wingdings" pitchFamily="2" charset="2"/>
              </a:rPr>
              <a:t>“ </a:t>
            </a:r>
            <a:r>
              <a:rPr lang="de-DE" sz="1200" dirty="0">
                <a:sym typeface="Wingdings" pitchFamily="2" charset="2"/>
              </a:rPr>
              <a:t>(Martinez, 2007)</a:t>
            </a:r>
          </a:p>
          <a:p>
            <a:endParaRPr lang="de-DE" sz="1200" dirty="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ym typeface="Wingdings" pitchFamily="2" charset="2"/>
              </a:rPr>
              <a:t>Frauen treffen oft Entscheidungen, die ihre Karriere beeinflussen, wie die Entscheidung, sich um Kinder zu kümmern oder den beruflichen Möglichkeiten des Partners zu folgen </a:t>
            </a:r>
            <a:r>
              <a:rPr lang="de-DE" sz="1200" dirty="0">
                <a:sym typeface="Wingdings" pitchFamily="2" charset="2"/>
              </a:rPr>
              <a:t>(</a:t>
            </a:r>
            <a:r>
              <a:rPr lang="de-DE" sz="1200" dirty="0" err="1">
                <a:sym typeface="Wingdings" pitchFamily="2" charset="2"/>
              </a:rPr>
              <a:t>Ceci</a:t>
            </a:r>
            <a:r>
              <a:rPr lang="de-DE" sz="1200" dirty="0">
                <a:sym typeface="Wingdings" pitchFamily="2" charset="2"/>
              </a:rPr>
              <a:t> &amp; Williams, 2011)</a:t>
            </a:r>
          </a:p>
          <a:p>
            <a:endParaRPr lang="de-DE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endParaRPr lang="de-DE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46C367-0538-0ADA-5234-08FF5D4A9F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9730118-8C54-4CB6-AC51-FB49013841A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0ABD51-CF62-9AE7-6A67-A3ED296FF3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197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889C-BD0E-BFBB-BEC3-4CE05A0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1484162"/>
            <a:ext cx="8208912" cy="566936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2600" dirty="0"/>
              <a:t>Anfällige Bereiche für eine Gender Bias innerhalb eines Berufungsverfahrens </a:t>
            </a:r>
            <a:r>
              <a:rPr lang="de-DE" sz="1500" dirty="0"/>
              <a:t>(Universität Heidelberg, 2017b)</a:t>
            </a:r>
            <a:endParaRPr lang="de-DE" sz="26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7611D8-798B-4DDF-DCA0-EBAABDAF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E007F1B-FB5C-4A65-A733-E0F6D56D0436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FFCF67-2C44-A68C-D436-4B1A2415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11</a:t>
            </a:fld>
            <a:endParaRPr lang="de-DE" alt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555726-7DB7-49EB-BE21-5DDA570948AF}"/>
              </a:ext>
            </a:extLst>
          </p:cNvPr>
          <p:cNvGrpSpPr/>
          <p:nvPr/>
        </p:nvGrpSpPr>
        <p:grpSpPr>
          <a:xfrm>
            <a:off x="550600" y="3017941"/>
            <a:ext cx="8042798" cy="2118261"/>
            <a:chOff x="550600" y="3017941"/>
            <a:chExt cx="8042798" cy="2118261"/>
          </a:xfrm>
        </p:grpSpPr>
        <p:sp>
          <p:nvSpPr>
            <p:cNvPr id="4" name="Rechteck 3" descr="Scales of Justice">
              <a:extLst>
                <a:ext uri="{FF2B5EF4-FFF2-40B4-BE49-F238E27FC236}">
                  <a16:creationId xmlns:a16="http://schemas.microsoft.com/office/drawing/2014/main" id="{EA9F0564-5CBE-441D-8885-7CA56D0910D6}"/>
                </a:ext>
              </a:extLst>
            </p:cNvPr>
            <p:cNvSpPr/>
            <p:nvPr/>
          </p:nvSpPr>
          <p:spPr>
            <a:xfrm>
              <a:off x="1210830" y="3017941"/>
              <a:ext cx="1080375" cy="1080375"/>
            </a:xfrm>
            <a:prstGeom prst="rect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7F3591E-A1F5-4222-A508-ED13BDFDB56E}"/>
                </a:ext>
              </a:extLst>
            </p:cNvPr>
            <p:cNvSpPr/>
            <p:nvPr/>
          </p:nvSpPr>
          <p:spPr>
            <a:xfrm>
              <a:off x="550600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Beurteilung des Lebenslaufs/Karriereverlaufs </a:t>
              </a:r>
            </a:p>
          </p:txBody>
        </p:sp>
        <p:sp>
          <p:nvSpPr>
            <p:cNvPr id="10" name="Rechteck 9" descr="Bücher">
              <a:extLst>
                <a:ext uri="{FF2B5EF4-FFF2-40B4-BE49-F238E27FC236}">
                  <a16:creationId xmlns:a16="http://schemas.microsoft.com/office/drawing/2014/main" id="{C55A338B-967E-48B7-B1F5-967E41CA50FC}"/>
                </a:ext>
              </a:extLst>
            </p:cNvPr>
            <p:cNvSpPr/>
            <p:nvPr/>
          </p:nvSpPr>
          <p:spPr>
            <a:xfrm>
              <a:off x="4031812" y="3017941"/>
              <a:ext cx="1080375" cy="1080375"/>
            </a:xfrm>
            <a:prstGeom prst="rect">
              <a:avLst/>
            </a:prstGeom>
            <a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394753"/>
                <a:satOff val="-22308"/>
                <a:lumOff val="3444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47934F1-0AA4-4751-86F3-95A5A1615F2B}"/>
                </a:ext>
              </a:extLst>
            </p:cNvPr>
            <p:cNvSpPr/>
            <p:nvPr/>
          </p:nvSpPr>
          <p:spPr>
            <a:xfrm>
              <a:off x="3371582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Bewertung der wissenschaftlichen Leistungen </a:t>
              </a:r>
            </a:p>
          </p:txBody>
        </p:sp>
        <p:sp>
          <p:nvSpPr>
            <p:cNvPr id="12" name="Rechteck 11" descr="Head with Gears">
              <a:extLst>
                <a:ext uri="{FF2B5EF4-FFF2-40B4-BE49-F238E27FC236}">
                  <a16:creationId xmlns:a16="http://schemas.microsoft.com/office/drawing/2014/main" id="{8228AF47-A0BB-4D15-BA9E-BEA99C4BD75E}"/>
                </a:ext>
              </a:extLst>
            </p:cNvPr>
            <p:cNvSpPr/>
            <p:nvPr/>
          </p:nvSpPr>
          <p:spPr>
            <a:xfrm>
              <a:off x="6852793" y="3017941"/>
              <a:ext cx="1080375" cy="1080375"/>
            </a:xfrm>
            <a:prstGeom prst="rect">
              <a:avLst/>
            </a:pr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394753"/>
                <a:satOff val="-22308"/>
                <a:lumOff val="344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D233362-7581-42B1-9254-4FD119F34318}"/>
                </a:ext>
              </a:extLst>
            </p:cNvPr>
            <p:cNvSpPr/>
            <p:nvPr/>
          </p:nvSpPr>
          <p:spPr>
            <a:xfrm>
              <a:off x="6192563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Bewertung der wissenschaftlichen und überfachlichen Kompetenzen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64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D4188-8C2B-CEDE-3D6A-2BCFE6A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11300"/>
            <a:ext cx="8208912" cy="566936"/>
          </a:xfrm>
        </p:spPr>
        <p:txBody>
          <a:bodyPr/>
          <a:lstStyle/>
          <a:p>
            <a:r>
              <a:rPr lang="de-DE" dirty="0"/>
              <a:t>Kriterien der Leistungsbewertung 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AC5473F7-A3AA-5EB0-8E59-D9173EB25E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8762535"/>
              </p:ext>
            </p:extLst>
          </p:nvPr>
        </p:nvGraphicFramePr>
        <p:xfrm>
          <a:off x="468313" y="1989138"/>
          <a:ext cx="4751759" cy="381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1F00EB-5083-A46D-E9ED-75F75AB46B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723681" y="2155316"/>
            <a:ext cx="2952006" cy="3816125"/>
          </a:xfrm>
        </p:spPr>
        <p:txBody>
          <a:bodyPr>
            <a:normAutofit/>
          </a:bodyPr>
          <a:lstStyle/>
          <a:p>
            <a:r>
              <a:rPr lang="de-DE" dirty="0"/>
              <a:t>Hauptsächlich quantitative Maßeinheiten zur Messung des wissenschaftlichen Erfolgs. </a:t>
            </a:r>
          </a:p>
          <a:p>
            <a:endParaRPr lang="de-DE" dirty="0"/>
          </a:p>
          <a:p>
            <a:r>
              <a:rPr lang="de-DE" dirty="0"/>
              <a:t>Hierbei treten jedoch bereits Geschlechterunterschiede auf, die auf einer Gender Bias beruhen und unberücksichtigt bleiben…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B5656D-81A9-D328-46EE-5BA3822EB5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B8E522-634C-4A01-936B-8DBA42F95495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B5EF40-6D17-E396-A177-57F131AEA0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50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6986B-3B9A-72F5-34B2-503BF280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Anzahl der Publikationen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7476FE-A6E1-44B2-4B46-E4A9A1B93D0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1E1865C-A3EF-42F0-860A-5394FFD02B98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668D3E-A895-819C-3C38-BF546AAC6A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13</a:t>
            </a:fld>
            <a:endParaRPr lang="de-DE" altLang="de-DE"/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A519B1FE-818E-2C58-5A0A-197F492FA6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7852108"/>
              </p:ext>
            </p:extLst>
          </p:nvPr>
        </p:nvGraphicFramePr>
        <p:xfrm>
          <a:off x="467544" y="1988840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14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138C-6012-F173-1CF7-7D046C0A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Häufigkeit von Zitationen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83B761-9231-1A31-6915-E486927DD5D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58FF9D1-406E-42CD-8E45-88483221EAD1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CEAFD7-E99C-FE20-EC27-11F4F9904E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14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0FBA454-1D14-5027-CF8B-4988E6BFC2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7762302"/>
              </p:ext>
            </p:extLst>
          </p:nvPr>
        </p:nvGraphicFramePr>
        <p:xfrm>
          <a:off x="467544" y="1988840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52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138C-6012-F173-1CF7-7D046C0A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Höhe der erworbenen Drittmittel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83B761-9231-1A31-6915-E486927DD5D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8A6BF0-4002-4611-9CC1-180E396CE850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CEAFD7-E99C-FE20-EC27-11F4F9904E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15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0FBA454-1D14-5027-CF8B-4988E6BFC2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9316"/>
              </p:ext>
            </p:extLst>
          </p:nvPr>
        </p:nvGraphicFramePr>
        <p:xfrm>
          <a:off x="467544" y="1988840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44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0F386-1A47-279B-4C7E-31E1DF5D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Folge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A6420C-D0D4-B83D-6EA4-2D2BD65D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Die Sichtbarkeit von Wissenschaftlerinnen ist eingeschränkt:</a:t>
            </a:r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  <a:p>
            <a:r>
              <a:rPr lang="de-DE" b="1" dirty="0">
                <a:sym typeface="Wingdings" pitchFamily="2" charset="2"/>
              </a:rPr>
              <a:t> </a:t>
            </a:r>
            <a:r>
              <a:rPr lang="de-DE" b="1" dirty="0"/>
              <a:t>Quantitative Erfolgsparameter wie </a:t>
            </a:r>
            <a:r>
              <a:rPr lang="de-DE" b="1" dirty="0">
                <a:effectLst/>
              </a:rPr>
              <a:t>Zitationen und Publikationsanzahl  haben negative Folgen für die Sichtbarkeit und Karrierechancen von Frauen </a:t>
            </a:r>
            <a:endParaRPr lang="de-DE" b="1" dirty="0"/>
          </a:p>
          <a:p>
            <a:pPr marL="342900" indent="-342900">
              <a:buFont typeface="Wingdings" pitchFamily="2" charset="2"/>
              <a:buChar char="à"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E1D8FAD-3FB6-B63D-9EEF-3F03681A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382C88-A938-4B52-86C2-26B6D225597E}" type="datetime1">
              <a:rPr lang="de-DE" smtClean="0"/>
              <a:t>23.04.2024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30AD1BE-E57C-93D2-F362-78B43BA2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B0851241-6FD3-6743-86B4-ECAABF6A5AF8}" type="slidenum">
              <a:rPr lang="de-DE" altLang="de-DE" smtClean="0"/>
              <a:pPr>
                <a:spcAft>
                  <a:spcPts val="600"/>
                </a:spcAft>
              </a:pPr>
              <a:t>16</a:t>
            </a:fld>
            <a:endParaRPr lang="de-DE" alt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5F2A0C0-F26C-FD13-4D70-AC047E3BE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88540"/>
              </p:ext>
            </p:extLst>
          </p:nvPr>
        </p:nvGraphicFramePr>
        <p:xfrm>
          <a:off x="467544" y="2204864"/>
          <a:ext cx="7336606" cy="292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68961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889C-BD0E-BFBB-BEC3-4CE05A0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21904"/>
            <a:ext cx="8208912" cy="566936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2600" dirty="0"/>
              <a:t>Anfällige Bereiche für eine Gender Bias innerhalb eines Berufungsverfahrens </a:t>
            </a:r>
            <a:r>
              <a:rPr lang="de-DE" sz="1500" dirty="0"/>
              <a:t>(Universität Heidelberg, 2017c)</a:t>
            </a:r>
            <a:endParaRPr lang="de-DE" sz="26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7611D8-798B-4DDF-DCA0-EBAABDAF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F3BCBD-A976-4C3E-A046-4CE5FA62EEC7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FFCF67-2C44-A68C-D436-4B1A2415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17</a:t>
            </a:fld>
            <a:endParaRPr lang="de-DE" alt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555726-7DB7-49EB-BE21-5DDA570948AF}"/>
              </a:ext>
            </a:extLst>
          </p:cNvPr>
          <p:cNvGrpSpPr/>
          <p:nvPr/>
        </p:nvGrpSpPr>
        <p:grpSpPr>
          <a:xfrm>
            <a:off x="550600" y="3017941"/>
            <a:ext cx="8042798" cy="2118261"/>
            <a:chOff x="550600" y="3017941"/>
            <a:chExt cx="8042798" cy="2118261"/>
          </a:xfrm>
        </p:grpSpPr>
        <p:sp>
          <p:nvSpPr>
            <p:cNvPr id="4" name="Rechteck 3" descr="Scales of Justice">
              <a:extLst>
                <a:ext uri="{FF2B5EF4-FFF2-40B4-BE49-F238E27FC236}">
                  <a16:creationId xmlns:a16="http://schemas.microsoft.com/office/drawing/2014/main" id="{EA9F0564-5CBE-441D-8885-7CA56D0910D6}"/>
                </a:ext>
              </a:extLst>
            </p:cNvPr>
            <p:cNvSpPr/>
            <p:nvPr/>
          </p:nvSpPr>
          <p:spPr>
            <a:xfrm>
              <a:off x="1210830" y="3017941"/>
              <a:ext cx="1080375" cy="1080375"/>
            </a:xfrm>
            <a:prstGeom prst="rect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7F3591E-A1F5-4222-A508-ED13BDFDB56E}"/>
                </a:ext>
              </a:extLst>
            </p:cNvPr>
            <p:cNvSpPr/>
            <p:nvPr/>
          </p:nvSpPr>
          <p:spPr>
            <a:xfrm>
              <a:off x="550600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Beurteilung des Lebenslaufs/Karriereverlaufs </a:t>
              </a:r>
            </a:p>
          </p:txBody>
        </p:sp>
        <p:sp>
          <p:nvSpPr>
            <p:cNvPr id="10" name="Rechteck 9" descr="Bücher">
              <a:extLst>
                <a:ext uri="{FF2B5EF4-FFF2-40B4-BE49-F238E27FC236}">
                  <a16:creationId xmlns:a16="http://schemas.microsoft.com/office/drawing/2014/main" id="{C55A338B-967E-48B7-B1F5-967E41CA50FC}"/>
                </a:ext>
              </a:extLst>
            </p:cNvPr>
            <p:cNvSpPr/>
            <p:nvPr/>
          </p:nvSpPr>
          <p:spPr>
            <a:xfrm>
              <a:off x="4031812" y="3017941"/>
              <a:ext cx="1080375" cy="1080375"/>
            </a:xfrm>
            <a:prstGeom prst="rect">
              <a:avLst/>
            </a:prstGeom>
            <a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394753"/>
                <a:satOff val="-22308"/>
                <a:lumOff val="3444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47934F1-0AA4-4751-86F3-95A5A1615F2B}"/>
                </a:ext>
              </a:extLst>
            </p:cNvPr>
            <p:cNvSpPr/>
            <p:nvPr/>
          </p:nvSpPr>
          <p:spPr>
            <a:xfrm>
              <a:off x="3371582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Bewertung der wissenschaftlichen Leistungen </a:t>
              </a:r>
            </a:p>
          </p:txBody>
        </p:sp>
        <p:sp>
          <p:nvSpPr>
            <p:cNvPr id="12" name="Rechteck 11" descr="Head with Gears">
              <a:extLst>
                <a:ext uri="{FF2B5EF4-FFF2-40B4-BE49-F238E27FC236}">
                  <a16:creationId xmlns:a16="http://schemas.microsoft.com/office/drawing/2014/main" id="{8228AF47-A0BB-4D15-BA9E-BEA99C4BD75E}"/>
                </a:ext>
              </a:extLst>
            </p:cNvPr>
            <p:cNvSpPr/>
            <p:nvPr/>
          </p:nvSpPr>
          <p:spPr>
            <a:xfrm>
              <a:off x="6852793" y="3017941"/>
              <a:ext cx="1080375" cy="1080375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394753"/>
                <a:satOff val="-22308"/>
                <a:lumOff val="344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D233362-7581-42B1-9254-4FD119F34318}"/>
                </a:ext>
              </a:extLst>
            </p:cNvPr>
            <p:cNvSpPr/>
            <p:nvPr/>
          </p:nvSpPr>
          <p:spPr>
            <a:xfrm>
              <a:off x="6192563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Bewertung der wissenschaftlichen und überfachlichen Kompetenzen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7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B3908-631A-321E-90C5-D8F78057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/>
              <a:t>Stereotype Annahmen über Frau und Mann in der Wissenschaft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682A6-B285-B310-5B6B-1F3546B8D61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BDED025-09DC-4F32-A279-0E77FFCC40DA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8B01E5-F30A-1528-B202-B8C9B0657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18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73A417B0-8533-04CB-27AA-6C2C3E7051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3560367"/>
              </p:ext>
            </p:extLst>
          </p:nvPr>
        </p:nvGraphicFramePr>
        <p:xfrm>
          <a:off x="1331640" y="2098309"/>
          <a:ext cx="58326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Inhaltsplatzhalter 2">
            <a:extLst>
              <a:ext uri="{FF2B5EF4-FFF2-40B4-BE49-F238E27FC236}">
                <a16:creationId xmlns:a16="http://schemas.microsoft.com/office/drawing/2014/main" id="{F01FD115-30D9-FCEC-B270-4A76C940D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95222"/>
              </p:ext>
            </p:extLst>
          </p:nvPr>
        </p:nvGraphicFramePr>
        <p:xfrm>
          <a:off x="1331640" y="3663965"/>
          <a:ext cx="5855285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Grafik 13" descr="Wissenschaftler mit einfarbiger Füllung">
            <a:extLst>
              <a:ext uri="{FF2B5EF4-FFF2-40B4-BE49-F238E27FC236}">
                <a16:creationId xmlns:a16="http://schemas.microsoft.com/office/drawing/2014/main" id="{E61EEFFC-439F-5755-AD49-38EE141A2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76" y="2184893"/>
            <a:ext cx="914400" cy="914400"/>
          </a:xfrm>
          <a:prstGeom prst="rect">
            <a:avLst/>
          </a:prstGeom>
        </p:spPr>
      </p:pic>
      <p:pic>
        <p:nvPicPr>
          <p:cNvPr id="17" name="Grafik 16" descr="Wissenschaftlerin mit einfarbiger Füllung">
            <a:extLst>
              <a:ext uri="{FF2B5EF4-FFF2-40B4-BE49-F238E27FC236}">
                <a16:creationId xmlns:a16="http://schemas.microsoft.com/office/drawing/2014/main" id="{C5D0C4EC-5892-74CE-2FC8-AFD22C335D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2678" y="3782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5642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16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85999-31A8-37EC-EC97-39E7F4B6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Bewertung überfachlicher Kompetenzen 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18A394-3CAB-EDB0-7F79-C6DB4FA1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2B6F92A-D54A-49F3-A509-8DEF00F1591D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F51D4-E0C8-151E-72FD-49C6CADE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19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88FB74AE-CB80-0FAC-F19F-49B9ADA38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76853"/>
              </p:ext>
            </p:extLst>
          </p:nvPr>
        </p:nvGraphicFramePr>
        <p:xfrm>
          <a:off x="467544" y="1988840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75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66C55-54B3-4B7A-916F-04338DB3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Gender Bias 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A3EA3A1-8B94-44C2-8152-31F7F7B8FF02}"/>
              </a:ext>
            </a:extLst>
          </p:cNvPr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087783374"/>
              </p:ext>
            </p:extLst>
          </p:nvPr>
        </p:nvGraphicFramePr>
        <p:xfrm>
          <a:off x="683568" y="1979068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CA8ACA-8F77-438E-95A6-FE0B8C921C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9E9667E-8480-4405-8248-B8C48BFDD9F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32825A-BBCB-4AD1-967D-BADFE1EFC6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285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C8E42-5E35-534D-95BE-CEDD1167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21904"/>
            <a:ext cx="8208912" cy="566936"/>
          </a:xfrm>
        </p:spPr>
        <p:txBody>
          <a:bodyPr/>
          <a:lstStyle/>
          <a:p>
            <a:r>
              <a:rPr lang="de-DE" dirty="0"/>
              <a:t>Vorurteile bei der Bewertung überfachlicher Kompetenzen </a:t>
            </a:r>
            <a:r>
              <a:rPr lang="de-DE" sz="1500" dirty="0"/>
              <a:t>(Universität Heidelberg, 2017c)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A6654F-8F55-EE35-0689-05F2CF41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7776864" cy="4176464"/>
          </a:xfrm>
        </p:spPr>
        <p:txBody>
          <a:bodyPr/>
          <a:lstStyle/>
          <a:p>
            <a:r>
              <a:rPr lang="de-DE" u="sng" dirty="0"/>
              <a:t>Didaktische Kompetenzen </a:t>
            </a:r>
          </a:p>
          <a:p>
            <a:r>
              <a:rPr lang="de-DE" dirty="0"/>
              <a:t>	Verständnisvoll, emotional, geduldig, gesprächsbereit</a:t>
            </a:r>
          </a:p>
          <a:p>
            <a:endParaRPr lang="de-DE" dirty="0"/>
          </a:p>
          <a:p>
            <a:r>
              <a:rPr lang="de-DE" dirty="0"/>
              <a:t>	Individualistisch, auf Selbstförderung ausgerichtet, 	konkurrenzorientiert </a:t>
            </a:r>
          </a:p>
          <a:p>
            <a:endParaRPr lang="de-DE" dirty="0"/>
          </a:p>
          <a:p>
            <a:r>
              <a:rPr lang="de-DE" u="sng" dirty="0"/>
              <a:t>Kommunikative Kompetenzen </a:t>
            </a:r>
          </a:p>
          <a:p>
            <a:r>
              <a:rPr lang="de-DE" dirty="0"/>
              <a:t>	Gute Zuhörerinnen, konsensorientiert, indirekt mit 	abgeschwächten Ausdrücken und Fragen </a:t>
            </a:r>
          </a:p>
          <a:p>
            <a:endParaRPr lang="de-DE" dirty="0"/>
          </a:p>
          <a:p>
            <a:r>
              <a:rPr lang="de-DE" dirty="0"/>
              <a:t>	Eindringlich, dominant, statusbezogen, autoritär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442625-B8F9-E8BE-65C7-D32B111D34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0DF077C-8C9B-4DE2-B6BB-5927A6D2C554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FF11C0-7438-E173-0358-12759AD882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20</a:t>
            </a:fld>
            <a:endParaRPr lang="de-DE" altLang="de-DE"/>
          </a:p>
        </p:txBody>
      </p:sp>
      <p:pic>
        <p:nvPicPr>
          <p:cNvPr id="9" name="Grafik 8" descr="Mann Silhouette">
            <a:extLst>
              <a:ext uri="{FF2B5EF4-FFF2-40B4-BE49-F238E27FC236}">
                <a16:creationId xmlns:a16="http://schemas.microsoft.com/office/drawing/2014/main" id="{377B9166-BEF3-4FBB-890A-FA509267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726" y="3116175"/>
            <a:ext cx="625649" cy="625649"/>
          </a:xfrm>
          <a:prstGeom prst="rect">
            <a:avLst/>
          </a:prstGeom>
        </p:spPr>
      </p:pic>
      <p:pic>
        <p:nvPicPr>
          <p:cNvPr id="10" name="Grafik 9" descr="Mann Silhouette">
            <a:extLst>
              <a:ext uri="{FF2B5EF4-FFF2-40B4-BE49-F238E27FC236}">
                <a16:creationId xmlns:a16="http://schemas.microsoft.com/office/drawing/2014/main" id="{9961A06E-EFB6-CDCD-A588-178FE5594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726" y="5436096"/>
            <a:ext cx="625649" cy="625649"/>
          </a:xfrm>
          <a:prstGeom prst="rect">
            <a:avLst/>
          </a:prstGeom>
        </p:spPr>
      </p:pic>
      <p:pic>
        <p:nvPicPr>
          <p:cNvPr id="12" name="Grafik 11" descr="Frau Silhouette">
            <a:extLst>
              <a:ext uri="{FF2B5EF4-FFF2-40B4-BE49-F238E27FC236}">
                <a16:creationId xmlns:a16="http://schemas.microsoft.com/office/drawing/2014/main" id="{EBC61C4E-7FE3-CB8E-3855-E7645EA67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575" y="4529828"/>
            <a:ext cx="622800" cy="622800"/>
          </a:xfrm>
          <a:prstGeom prst="rect">
            <a:avLst/>
          </a:prstGeom>
        </p:spPr>
      </p:pic>
      <p:pic>
        <p:nvPicPr>
          <p:cNvPr id="13" name="Grafik 12" descr="Frau Silhouette">
            <a:extLst>
              <a:ext uri="{FF2B5EF4-FFF2-40B4-BE49-F238E27FC236}">
                <a16:creationId xmlns:a16="http://schemas.microsoft.com/office/drawing/2014/main" id="{0C452955-8A11-8736-01E3-D7FA4744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26" y="2353572"/>
            <a:ext cx="62280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51312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6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B68FA5-372E-DF0F-06B6-E72969C28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628800"/>
            <a:ext cx="7776864" cy="4176464"/>
          </a:xfrm>
        </p:spPr>
        <p:txBody>
          <a:bodyPr>
            <a:normAutofit/>
          </a:bodyPr>
          <a:lstStyle/>
          <a:p>
            <a:r>
              <a:rPr lang="de-DE" u="sng" dirty="0"/>
              <a:t>Führungskompetenz</a:t>
            </a:r>
            <a:r>
              <a:rPr lang="de-DE" dirty="0"/>
              <a:t> </a:t>
            </a:r>
          </a:p>
          <a:p>
            <a:r>
              <a:rPr lang="de-DE" dirty="0"/>
              <a:t>	unsicher, impulsiv, regelfixiert, emotional, intrigant </a:t>
            </a:r>
          </a:p>
          <a:p>
            <a:endParaRPr lang="de-DE" dirty="0"/>
          </a:p>
          <a:p>
            <a:r>
              <a:rPr lang="de-DE" dirty="0"/>
              <a:t>	natürliche Anführer, unabhängig, kompetent</a:t>
            </a:r>
          </a:p>
          <a:p>
            <a:endParaRPr lang="de-DE" dirty="0"/>
          </a:p>
          <a:p>
            <a:r>
              <a:rPr lang="de-DE" u="sng" dirty="0"/>
              <a:t>Strategische Kompetenz</a:t>
            </a:r>
          </a:p>
          <a:p>
            <a:r>
              <a:rPr lang="de-DE" dirty="0"/>
              <a:t>	wenig hierarchisch, kooperativ, teamorientiert, unsicher im 	Verhandeln </a:t>
            </a:r>
          </a:p>
          <a:p>
            <a:endParaRPr lang="de-DE" dirty="0"/>
          </a:p>
          <a:p>
            <a:r>
              <a:rPr lang="de-DE" dirty="0"/>
              <a:t>	wettbewerbsorientiert, risikobereit, verantwortungsgewillt, 	geschäftstüchtig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E04CB9-7435-DDB0-F4A6-50E366ACB4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2CE1712-1A66-498E-9E04-FAF85DEC9BCB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D420E7-69BA-566E-98EF-AAD81AE183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21</a:t>
            </a:fld>
            <a:endParaRPr lang="de-DE" altLang="de-DE"/>
          </a:p>
        </p:txBody>
      </p:sp>
      <p:pic>
        <p:nvPicPr>
          <p:cNvPr id="8" name="Grafik 7" descr="Mann Silhouette">
            <a:extLst>
              <a:ext uri="{FF2B5EF4-FFF2-40B4-BE49-F238E27FC236}">
                <a16:creationId xmlns:a16="http://schemas.microsoft.com/office/drawing/2014/main" id="{79C1F079-69AC-BB26-3357-E2E54211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899" y="2636912"/>
            <a:ext cx="625649" cy="625649"/>
          </a:xfrm>
          <a:prstGeom prst="rect">
            <a:avLst/>
          </a:prstGeom>
        </p:spPr>
      </p:pic>
      <p:pic>
        <p:nvPicPr>
          <p:cNvPr id="9" name="Grafik 8" descr="Mann Silhouette">
            <a:extLst>
              <a:ext uri="{FF2B5EF4-FFF2-40B4-BE49-F238E27FC236}">
                <a16:creationId xmlns:a16="http://schemas.microsoft.com/office/drawing/2014/main" id="{6287BA71-495B-9405-0D64-1C2E6C45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899" y="4916375"/>
            <a:ext cx="625649" cy="625649"/>
          </a:xfrm>
          <a:prstGeom prst="rect">
            <a:avLst/>
          </a:prstGeom>
        </p:spPr>
      </p:pic>
      <p:pic>
        <p:nvPicPr>
          <p:cNvPr id="10" name="Grafik 9" descr="Frau Silhouette">
            <a:extLst>
              <a:ext uri="{FF2B5EF4-FFF2-40B4-BE49-F238E27FC236}">
                <a16:creationId xmlns:a16="http://schemas.microsoft.com/office/drawing/2014/main" id="{707AACBA-DA36-418C-4FAE-96094580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99" y="3863603"/>
            <a:ext cx="622800" cy="622800"/>
          </a:xfrm>
          <a:prstGeom prst="rect">
            <a:avLst/>
          </a:prstGeom>
        </p:spPr>
      </p:pic>
      <p:pic>
        <p:nvPicPr>
          <p:cNvPr id="11" name="Grafik 10" descr="Frau Silhouette">
            <a:extLst>
              <a:ext uri="{FF2B5EF4-FFF2-40B4-BE49-F238E27FC236}">
                <a16:creationId xmlns:a16="http://schemas.microsoft.com/office/drawing/2014/main" id="{DA2E3411-5D15-644F-247A-E2F524AE5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374" y="1995234"/>
            <a:ext cx="62280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77007-B65C-A7C8-B27A-97ECB070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Persönliches Auftreten </a:t>
            </a:r>
            <a:r>
              <a:rPr lang="de-DE" sz="1600" b="0" dirty="0"/>
              <a:t>(Hendrix et al., 2014)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311D87-A07A-B373-E161-DF0BCC02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DE241F1-92EB-49DA-A71E-88DB889ADDCF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59AF0F-E135-4EA9-51FA-03ECA726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22</a:t>
            </a:fld>
            <a:endParaRPr lang="de-DE" altLang="de-DE"/>
          </a:p>
        </p:txBody>
      </p:sp>
      <p:graphicFrame>
        <p:nvGraphicFramePr>
          <p:cNvPr id="10" name="Inhaltsplatzhalter 2">
            <a:extLst>
              <a:ext uri="{FF2B5EF4-FFF2-40B4-BE49-F238E27FC236}">
                <a16:creationId xmlns:a16="http://schemas.microsoft.com/office/drawing/2014/main" id="{4981C09C-E239-1424-8DB2-686CCF6B2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982990"/>
              </p:ext>
            </p:extLst>
          </p:nvPr>
        </p:nvGraphicFramePr>
        <p:xfrm>
          <a:off x="467544" y="1988840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379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AE81A7-31DF-8791-74FA-F1768206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B43DDC5-D9B9-46A5-BE45-31C8D528206D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CC0DA6-8A2E-E02F-023C-74EBBD26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23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6EC429AB-6528-6BC9-0E76-80A60DAD4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239065"/>
              </p:ext>
            </p:extLst>
          </p:nvPr>
        </p:nvGraphicFramePr>
        <p:xfrm>
          <a:off x="1007678" y="1988840"/>
          <a:ext cx="71286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03893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092A3-769D-4216-9ECC-11218AB7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Geschlechtersensibilität schaffen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546725-7B24-4963-A098-9F8DBCD03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613" y="2348880"/>
            <a:ext cx="6829400" cy="271864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de-DE" dirty="0"/>
              <a:t>„Geschlechtersensibilität ist </a:t>
            </a:r>
            <a:r>
              <a:rPr lang="de-DE" b="1" dirty="0"/>
              <a:t>das Bewusstsein über strukturelle Geschlechterungleichheiten, eigene Widerstände und die Motivation</a:t>
            </a:r>
            <a:r>
              <a:rPr lang="de-DE" dirty="0"/>
              <a:t>, diese durch Wissens- und Erfahrungszugewinn in einem laufenden Prozess abzubauen, indem soziale Zuschreibungen und ihre intersektionalen Auswirkungen auf gesellschaftliche Geschlechter- und Machtverhältnisse kritisch reflektiert werden.“</a:t>
            </a:r>
          </a:p>
          <a:p>
            <a:r>
              <a:rPr lang="de-DE" sz="1500" dirty="0"/>
              <a:t>(Steinweg et al., 2023, S.29)</a:t>
            </a:r>
          </a:p>
        </p:txBody>
      </p:sp>
      <p:pic>
        <p:nvPicPr>
          <p:cNvPr id="10" name="Inhaltsplatzhalter 9" descr="Lupe">
            <a:extLst>
              <a:ext uri="{FF2B5EF4-FFF2-40B4-BE49-F238E27FC236}">
                <a16:creationId xmlns:a16="http://schemas.microsoft.com/office/drawing/2014/main" id="{C6F8E332-E657-4E85-9F65-D4A2FA342E30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988" y="4509120"/>
            <a:ext cx="914400" cy="914400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8E0650-826C-4955-B951-CC75B58DFE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582DC0A-16AB-49EA-AD1F-0700A7F31FAE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7DA91C4-6B8A-43DD-88FF-4503EAA335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66511DB-9FA9-4753-A033-C5C2A12896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851241-6FD3-6743-86B4-ECAABF6A5AF8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856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6C53D-A8E2-E9FF-0EF0-2C91AEE4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Handlungsempfehlungen </a:t>
            </a:r>
            <a:r>
              <a:rPr lang="de-DE" sz="1500" dirty="0"/>
              <a:t>(Universität Heidelberg, 2017a; 2017b; 2017c)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DBE606-54DF-8638-5410-4E6D488ED33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D0582D-7657-408D-8D24-242F879B0D71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7F99FC-839B-4DDB-9727-D9EB133D99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25</a:t>
            </a:fld>
            <a:endParaRPr lang="de-DE" alt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3D9B6D21-CC71-7098-DB36-C135965A63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9163486"/>
              </p:ext>
            </p:extLst>
          </p:nvPr>
        </p:nvGraphicFramePr>
        <p:xfrm>
          <a:off x="538784" y="1878882"/>
          <a:ext cx="8136903" cy="442312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700681">
                  <a:extLst>
                    <a:ext uri="{9D8B030D-6E8A-4147-A177-3AD203B41FA5}">
                      <a16:colId xmlns:a16="http://schemas.microsoft.com/office/drawing/2014/main" val="63111433"/>
                    </a:ext>
                  </a:extLst>
                </a:gridCol>
                <a:gridCol w="2782808">
                  <a:extLst>
                    <a:ext uri="{9D8B030D-6E8A-4147-A177-3AD203B41FA5}">
                      <a16:colId xmlns:a16="http://schemas.microsoft.com/office/drawing/2014/main" val="51207137"/>
                    </a:ext>
                  </a:extLst>
                </a:gridCol>
                <a:gridCol w="2653414">
                  <a:extLst>
                    <a:ext uri="{9D8B030D-6E8A-4147-A177-3AD203B41FA5}">
                      <a16:colId xmlns:a16="http://schemas.microsoft.com/office/drawing/2014/main" val="1005892676"/>
                    </a:ext>
                  </a:extLst>
                </a:gridCol>
              </a:tblGrid>
              <a:tr h="348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cap="all" spc="150" dirty="0">
                          <a:solidFill>
                            <a:schemeClr val="lt1"/>
                          </a:solidFill>
                          <a:effectLst/>
                        </a:rPr>
                        <a:t>Karriereverläufe</a:t>
                      </a:r>
                      <a:endParaRPr lang="de-DE" sz="15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cap="all" spc="150" dirty="0">
                          <a:solidFill>
                            <a:schemeClr val="lt1"/>
                          </a:solidFill>
                          <a:effectLst/>
                        </a:rPr>
                        <a:t>Leistungsbewertung</a:t>
                      </a:r>
                      <a:endParaRPr lang="de-DE" sz="15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cap="all" spc="150" dirty="0">
                          <a:solidFill>
                            <a:schemeClr val="lt1"/>
                          </a:solidFill>
                          <a:effectLst/>
                        </a:rPr>
                        <a:t>Kompetenzen</a:t>
                      </a:r>
                      <a:endParaRPr lang="de-DE" sz="15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extLst>
                  <a:ext uri="{0D108BD9-81ED-4DB2-BD59-A6C34878D82A}">
                    <a16:rowId xmlns:a16="http://schemas.microsoft.com/office/drawing/2014/main" val="2737750253"/>
                  </a:ext>
                </a:extLst>
              </a:tr>
              <a:tr h="13441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Anwendung eines 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Kriterienkatalogs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 Objektivierung bei der Beurteilung </a:t>
                      </a: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 Transparenz </a:t>
                      </a:r>
                      <a:endParaRPr lang="de-DE" sz="1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Qualitative Maßstäbe 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einbeziehen 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Druck zur Massenproduktion entgegenwirken </a:t>
                      </a:r>
                      <a:endParaRPr lang="de-DE" sz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Konsequenten Kompetenzspiegel festlegen und dokumentieren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vor der Sichtung sollten Auswahlkriterien festgelegt werden, die in einem Kriterienkatalog zu dokumentieren sind </a:t>
                      </a:r>
                      <a:endParaRPr lang="de-DE" sz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extLst>
                  <a:ext uri="{0D108BD9-81ED-4DB2-BD59-A6C34878D82A}">
                    <a16:rowId xmlns:a16="http://schemas.microsoft.com/office/drawing/2014/main" val="979092210"/>
                  </a:ext>
                </a:extLst>
              </a:tr>
              <a:tr h="26656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Individuelle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 Lebenssituation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berücksichtigen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 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Schwangerschaft, Geburt, Betreuung von Angehörigen, Behinderung, Krankheiten, …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 </a:t>
                      </a:r>
                      <a:r>
                        <a:rPr lang="de-DE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Angaben sind freiwillig und bedürfen einen sensiblen Umgang </a:t>
                      </a:r>
                      <a:endParaRPr lang="de-DE" sz="12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marL="2286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zur Wertschätzung qualitativer Kriterien benötigt es eine Berücksichtigung von </a:t>
                      </a:r>
                    </a:p>
                    <a:p>
                      <a:pPr marL="2286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… dem 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Beitrag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zur Forschung im Fach</a:t>
                      </a:r>
                    </a:p>
                    <a:p>
                      <a:pPr marL="2286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… der Bewertung von 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Innovation und Kreativität </a:t>
                      </a:r>
                    </a:p>
                    <a:p>
                      <a:pPr marL="2286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… Nutzen der Ergebnisse unter 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gesellschaftlichen Aspekten </a:t>
                      </a:r>
                    </a:p>
                    <a:p>
                      <a:pPr marL="2286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… Nutzen der Ergebnisse im Hinblick auf einen </a:t>
                      </a:r>
                      <a:r>
                        <a:rPr lang="de-DE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Praxisbezug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de-DE" sz="1200" cap="none" spc="0" dirty="0">
                        <a:solidFill>
                          <a:schemeClr val="tx1"/>
                        </a:solidFill>
                        <a:effectLst/>
                        <a:sym typeface="Wingdings" pitchFamily="2" charset="2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Berufungskommission muss sich Stereotype über Frau und Mann vergegenwärtigen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de-DE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höheres Bewusstsein für eigene geschlechtsspezifische Vorurteile </a:t>
                      </a:r>
                      <a:endParaRPr lang="de-DE" sz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extLst>
                  <a:ext uri="{0D108BD9-81ED-4DB2-BD59-A6C34878D82A}">
                    <a16:rowId xmlns:a16="http://schemas.microsoft.com/office/drawing/2014/main" val="239726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68227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6C53D-A8E2-E9FF-0EF0-2C91AEE4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Handlungsempfehlungen </a:t>
            </a:r>
            <a:r>
              <a:rPr lang="de-DE" sz="1500" dirty="0"/>
              <a:t>(Universität Heidelberg</a:t>
            </a:r>
            <a:r>
              <a:rPr lang="de-DE" sz="1500"/>
              <a:t>, 2017; 2017b; 2017c)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DBE606-54DF-8638-5410-4E6D488ED33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BA779E4-DE10-4A61-9957-50F0F6C781DC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7F99FC-839B-4DDB-9727-D9EB133D99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26</a:t>
            </a:fld>
            <a:endParaRPr lang="de-DE" alt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3D9B6D21-CC71-7098-DB36-C135965A63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28007"/>
              </p:ext>
            </p:extLst>
          </p:nvPr>
        </p:nvGraphicFramePr>
        <p:xfrm>
          <a:off x="538784" y="1878882"/>
          <a:ext cx="8136903" cy="439644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700681">
                  <a:extLst>
                    <a:ext uri="{9D8B030D-6E8A-4147-A177-3AD203B41FA5}">
                      <a16:colId xmlns:a16="http://schemas.microsoft.com/office/drawing/2014/main" val="63111433"/>
                    </a:ext>
                  </a:extLst>
                </a:gridCol>
                <a:gridCol w="2782808">
                  <a:extLst>
                    <a:ext uri="{9D8B030D-6E8A-4147-A177-3AD203B41FA5}">
                      <a16:colId xmlns:a16="http://schemas.microsoft.com/office/drawing/2014/main" val="51207137"/>
                    </a:ext>
                  </a:extLst>
                </a:gridCol>
                <a:gridCol w="2653414">
                  <a:extLst>
                    <a:ext uri="{9D8B030D-6E8A-4147-A177-3AD203B41FA5}">
                      <a16:colId xmlns:a16="http://schemas.microsoft.com/office/drawing/2014/main" val="1005892676"/>
                    </a:ext>
                  </a:extLst>
                </a:gridCol>
              </a:tblGrid>
              <a:tr h="348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cap="all" spc="150" dirty="0">
                          <a:solidFill>
                            <a:schemeClr val="lt1"/>
                          </a:solidFill>
                          <a:effectLst/>
                        </a:rPr>
                        <a:t>Karriereverläufe</a:t>
                      </a:r>
                      <a:endParaRPr lang="de-DE" sz="15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cap="all" spc="150" dirty="0">
                          <a:solidFill>
                            <a:schemeClr val="lt1"/>
                          </a:solidFill>
                          <a:effectLst/>
                        </a:rPr>
                        <a:t>Leistungsbewertung</a:t>
                      </a:r>
                      <a:endParaRPr lang="de-DE" sz="15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cap="all" spc="150" dirty="0">
                          <a:solidFill>
                            <a:schemeClr val="lt1"/>
                          </a:solidFill>
                          <a:effectLst/>
                        </a:rPr>
                        <a:t>Kompetenzen</a:t>
                      </a:r>
                      <a:endParaRPr lang="de-DE" sz="15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0" marR="64140" marT="64140" marB="64140"/>
                </a:tc>
                <a:extLst>
                  <a:ext uri="{0D108BD9-81ED-4DB2-BD59-A6C34878D82A}">
                    <a16:rowId xmlns:a16="http://schemas.microsoft.com/office/drawing/2014/main" val="2737750253"/>
                  </a:ext>
                </a:extLst>
              </a:tr>
              <a:tr h="13441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Kinderjahre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beim wissenschaftlichen Alter einberechnen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angelehnt an DFG und Wissenschaftszeitvertragsgesetz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0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Beispiel: 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 Jahre pro Kind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Sensibilisierung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(Weiterbildungen) zur </a:t>
                      </a: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 Bias  </a:t>
                      </a: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Geschlechterverzerrungen bei Publikations- und Zitationsanzahl beachten</a:t>
                      </a:r>
                      <a:endParaRPr lang="de-DE" sz="12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de-DE" sz="12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Berufungskommission mit </a:t>
                      </a: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Weiterbildungen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Thema Gender sensibilisieren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092210"/>
                  </a:ext>
                </a:extLst>
              </a:tr>
              <a:tr h="26656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Wissenschaftliches Alter 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statt Lebensalter berücksichtigen 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orientiert sich individuell an der Vita im Fach 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DFG und ERC messen wissenschaftlichen Nachwuchs und ihre Karrierestufe fachspezifisch an der bisherigen Vita und den Qualifikationsschritten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de-DE" sz="12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weibliche Vorbild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in der Wissenschaft in Erinnerung rufen und weiblichen Wissenschaftlerinnen eine </a:t>
                      </a:r>
                      <a:r>
                        <a:rPr lang="de-DE" sz="12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Sichtbarkeit </a:t>
                      </a:r>
                      <a:r>
                        <a:rPr lang="de-DE" sz="12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bieten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26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447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DDEC-6F13-0588-3D67-A34A3235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2E95B-0E19-23F6-56D3-43951D45F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08912" cy="4176464"/>
          </a:xfrm>
        </p:spPr>
        <p:txBody>
          <a:bodyPr>
            <a:normAutofit fontScale="85000" lnSpcReduction="20000"/>
          </a:bodyPr>
          <a:lstStyle/>
          <a:p>
            <a:pPr marL="450000" indent="-457200"/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Anderson, N.,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Ronbinson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D.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Verhagen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Fagher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K., Edouard, P., Rojas-Valverde, D., Ahmed, O. H.,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Jederström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Usacka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L., Benoit-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Piau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Foelix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G.,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Okoth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A.,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Tsiouti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Moholdt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T., Pinheiro, L., Hendricks, S., Hamilton, B.,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Magani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Badenhorst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Belavy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L. (2023).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Under-representation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alive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looks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 and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it. 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 Open Sport &amp; </a:t>
            </a:r>
            <a:r>
              <a:rPr lang="de-DE" sz="14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Medicine, 9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e001606. https://doi.org/10.1136/bmjsem-2023-001606.</a:t>
            </a:r>
          </a:p>
          <a:p>
            <a:pPr marL="450000" indent="-457200"/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Bekker, S., Ahmed, O. S.,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Bakare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U., Blake, T. A., Brooks, M. A., Davenport, T. E.,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Mendonca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Fortington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L. V.,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Himawan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M., Kemp, J.,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Litzy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K., Loh, R. F., MacDonald, J., McKay, C.,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Mosler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A. B.,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Mountjoy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M., Pederson, A., Stefan, M. I, Stokes, E.,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Vassallo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A. J., &amp; Whittaker, J. L. (2018).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mannels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implicit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British Journal </a:t>
            </a:r>
            <a:r>
              <a:rPr lang="de-DE" sz="14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Sports Medicine, 0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1-3. https://doi.org/10.1136/bjsports-2018-099084.</a:t>
            </a:r>
          </a:p>
          <a:p>
            <a:pPr marL="450000" indent="-457200"/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CEWS (O.J.). </a:t>
            </a:r>
            <a:r>
              <a:rPr lang="de-DE" sz="1400" b="0" i="1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Gender Bias in der Wissenschaft. Einführung und Definitionen. 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Abgerufen von https://www.gesis.org/cews/daten-und-informationen/forschungsfelder/gender-bias/einfuehrung-und-definitionen#contact-section. </a:t>
            </a:r>
            <a:endParaRPr lang="de-DE" sz="1400" b="0" i="0" u="none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Ceci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S. J., &amp; Williams, W. M. (2011). Understanding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women‘s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underrepresentation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b="0" i="1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PNAS, 108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(8), 3157-3162. https://doi.org/10.1073/pnas.1014871108.</a:t>
            </a:r>
            <a:endParaRPr lang="de-DE" sz="1400" b="0" i="0" u="none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Conley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D., &amp;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Stadmark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J. (2012). Gender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matters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comission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writers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b="0" i="1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488,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590. https://doi.org/10.1038/488590a.</a:t>
            </a:r>
            <a:endParaRPr lang="de-DE" sz="1400" b="0" i="0" u="none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Grogan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K. E. (2019).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confront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</a:t>
            </a:r>
            <a:r>
              <a:rPr lang="de-DE" sz="14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ecology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de-DE" sz="14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3,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3-6.</a:t>
            </a:r>
          </a:p>
          <a:p>
            <a:pPr marL="450000" indent="-457200"/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Head, M. G.,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Fitchett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Cooke, M. K.,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F. B., &amp;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(2013).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scientists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UK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global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1997-2010. 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 Open, 3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(12): e003362. https://doi.org/10.1136/bmjopen-2013-003362.</a:t>
            </a:r>
          </a:p>
          <a:p>
            <a:pPr marL="450000" indent="-457200"/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Hendrix, U.,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Hilgemann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Kortendiek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B., &amp;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Niegel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(2014). Geschlechter(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gerechtigkeit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Hochschulen in Nordrhein-Westfalen - der Gender-Report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GENDER - Zeitschrift für Geschlecht, Kultur und Gesellschaft, 6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(2), 118-127. </a:t>
            </a:r>
          </a:p>
          <a:p>
            <a:pPr marL="450000" indent="-457200"/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Holman, L., Stuart-Fox, D., &amp; Hauser, C. E. (2018). The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equally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represented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?.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  <a:r>
              <a:rPr lang="de-DE" sz="14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16</a:t>
            </a:r>
            <a:r>
              <a:rPr lang="de-DE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(4): e2004956. </a:t>
            </a:r>
            <a:r>
              <a:rPr lang="pt-BR" sz="14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https://doi.org/10.1371/journal.pbio.2004956.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233F13C-18BF-4FE0-226D-BB20299E00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8CB14E3-3B68-43ED-A944-35E84D55EE0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A60D530-BDCE-04F1-BC4F-AF29E17148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851241-6FD3-6743-86B4-ECAABF6A5AF8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0557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DDEC-6F13-0588-3D67-A34A3235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2E95B-0E19-23F6-56D3-43951D45F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08912" cy="4104456"/>
          </a:xfrm>
        </p:spPr>
        <p:txBody>
          <a:bodyPr>
            <a:normAutofit/>
          </a:bodyPr>
          <a:lstStyle/>
          <a:p>
            <a:pPr marL="450000" indent="-457200"/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King, M. M., Bergstrom, C. T.,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Correll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J,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Jacquet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&amp; West, J. D. (2017). Men set their own cites high: Gender and self-citation across fields and over time. </a:t>
            </a:r>
            <a:r>
              <a:rPr lang="en-US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Socius, 3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https://doi.org/10.1177/2378023117738903.</a:t>
            </a:r>
          </a:p>
          <a:p>
            <a:pPr marL="450000" indent="-457200"/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Knobloch-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Westerwick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Glynn, C. J., &amp; Huge, M. (2013). The Matilda Effect in Science Communication: An Experiment on Gender Bias in Publication Quality Perceptions and Collaboration Interest.</a:t>
            </a:r>
            <a:r>
              <a:rPr lang="en-US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Science Communication, 35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(5), 603-625. https://doi.org/10.1177/1075547012472684.</a:t>
            </a:r>
          </a:p>
          <a:p>
            <a:pPr marL="450000" indent="-457200"/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Kracczyk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Smyk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(2016). Author‘s gender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affexts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rating of academic articles: Evidence from an incentivized, deception-free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labratory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experiment. European Economic Review, 90, 326-335. https://doi.org/10.1016/j.euroecorev.2016.02.017.</a:t>
            </a:r>
            <a:endParaRPr lang="de-DE" sz="1200" dirty="0">
              <a:solidFill>
                <a:srgbClr val="0053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Leinfellner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&amp;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Bomert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(2017). Elternschaft und Wissenschaft im Kontext neoliberaler Transformationen: alte oder neue Dilemmata bei der Vereinbarkeit von Reproduktions- und Erwerbsarbeit? In A. V.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Alemann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Beaufays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&amp; B.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Kortendiek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(Hrsg.), 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 neue Ungleichheiten? Auflösungen und Neukonfigurationen von Erwerbs- und Familiensphäre 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(S. 163-181). Verlag Barbara Budrich.</a:t>
            </a:r>
            <a:endParaRPr lang="en-US" sz="1200" dirty="0">
              <a:solidFill>
                <a:srgbClr val="0053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Lincoln, A. E., Pincus, S.,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Bandows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Koster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, &amp;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Leboy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S. (2012). The </a:t>
            </a:r>
            <a:r>
              <a:rPr lang="en-US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matilda</a:t>
            </a:r>
            <a:r>
              <a:rPr lang="en-US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in science: Awards and prizes in the US, 1990s and 2000s. Social Studies of Science, 42(2), 307-320. https://doi.org/10.1177/030631271143583.</a:t>
            </a:r>
          </a:p>
          <a:p>
            <a:pPr marL="450000" indent="-457200"/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Martinez, E. D., Botos, J.,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Dohoney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M.,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Geiman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T. M.,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Kolla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S., Olivera, A.,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Y.,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Rayasam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V.,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Stavreva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A., &amp; Cohen-Fix, O. (2007).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Falling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bandwagon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EMBO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8(11), 977-981. </a:t>
            </a:r>
          </a:p>
          <a:p>
            <a:pPr marL="450000" indent="-457200"/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Polhaus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Jiang, H., Wagner, R. M., Schaffer, W. T., &amp; Pinn, V. W. (2011). Sex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Funding Rates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 Extramural 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Academic Medicine, 86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(6), 759-767. https://doi.org/ 10.1097/ACM.0b013e31821836ff.</a:t>
            </a:r>
          </a:p>
          <a:p>
            <a:pPr marL="450000" indent="-457200"/>
            <a:endParaRPr lang="de-DE" sz="1200" dirty="0">
              <a:solidFill>
                <a:srgbClr val="0053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endParaRPr lang="de-DE" sz="1400" b="0" i="0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endParaRPr lang="de-DE" sz="1400" b="0" i="0" u="none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233F13C-18BF-4FE0-226D-BB20299E00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8CB14E3-3B68-43ED-A944-35E84D55EE0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A60D530-BDCE-04F1-BC4F-AF29E17148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851241-6FD3-6743-86B4-ECAABF6A5AF8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618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DDEC-6F13-0588-3D67-A34A3235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2E95B-0E19-23F6-56D3-43951D45F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08912" cy="4176464"/>
          </a:xfrm>
        </p:spPr>
        <p:txBody>
          <a:bodyPr>
            <a:normAutofit/>
          </a:bodyPr>
          <a:lstStyle/>
          <a:p>
            <a:pPr marL="450000" indent="-457200"/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Steinweg, N., Roland, L., Poggenburg, K., Strohmann, H., Otto, W., Abraham, C., Schumacher, T. &amp; Jungbluth, L. (2023). 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Bestandsaufnahme und Handlungsempfehlungen zur Qualitätssicherung von Gleichstellungsmaßnahmen in der Wissenschaft: Ergebnisse aus dem Projekt </a:t>
            </a:r>
            <a:r>
              <a:rPr lang="de-DE" sz="1200" i="1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StaRQ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200" dirty="0" err="1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cews.publik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27). GESIS - Leibniz-Institut für Sozialwissenschaften. https://nbn-resolving.org/urn:nbn:de:0168-ssoar-85368-1.</a:t>
            </a:r>
          </a:p>
          <a:p>
            <a:pPr marL="450000" indent="-457200"/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Universität Heidelberg. (2017a). 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Bias im Berufungsverfahren: Karriereverläufe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Abgerufen von https://www.uni-heidelberg.de/md/gsb/gender-bias_m1_pdf_offline.pdf.</a:t>
            </a:r>
          </a:p>
          <a:p>
            <a:pPr marL="450000" indent="-457200"/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Universität Heidelberg. (2017b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Gender Bias im Berufungsverfahren: Leistungsbewertung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Abgerufen von https://www.uni-heidelberg.de/md/gsb/gender-bias_m2_pdf_offline.pdf.</a:t>
            </a:r>
          </a:p>
          <a:p>
            <a:pPr marL="450000" indent="-457200"/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Universität Heidelberg. (2017c). </a:t>
            </a:r>
            <a:r>
              <a:rPr lang="de-DE" sz="1200" i="1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Bias im Berufungsverfahren: Kompetenzen.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Abgerufen von https://www.uni-heidelberg.de//md/gsb/serviceleistungen/gender-bias_m3_pdf_offline.pdf.</a:t>
            </a:r>
            <a:endParaRPr lang="de-DE" sz="1200" b="0" i="0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7200"/>
            <a:r>
              <a:rPr lang="de-DE" sz="12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West, J. D., Jacquet, J., King, M. M., </a:t>
            </a:r>
            <a:r>
              <a:rPr lang="de-DE" sz="12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Correll</a:t>
            </a:r>
            <a:r>
              <a:rPr lang="de-DE" sz="12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S. J., &amp; Bergstrom, C. T. (2013). The </a:t>
            </a:r>
            <a:r>
              <a:rPr lang="de-DE" sz="12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de-DE" sz="12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Gender in </a:t>
            </a:r>
            <a:r>
              <a:rPr lang="de-DE" sz="12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Scholary</a:t>
            </a:r>
            <a:r>
              <a:rPr lang="de-DE" sz="12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0" i="0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Authorship</a:t>
            </a:r>
            <a:r>
              <a:rPr lang="de-DE" sz="1200" b="0" i="0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200" b="0" i="1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de-DE" sz="1200" b="0" i="1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0" i="1" u="none" strike="noStrike" dirty="0" err="1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1200" b="0" i="1" u="none" strike="noStrike" dirty="0">
                <a:solidFill>
                  <a:srgbClr val="0053A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8</a:t>
            </a:r>
            <a:r>
              <a:rPr lang="de-DE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(7): e66212. https://doi.org/</a:t>
            </a:r>
            <a:r>
              <a:rPr lang="fr-FR" sz="1200" dirty="0">
                <a:solidFill>
                  <a:srgbClr val="0053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10.1371/journal.pone.0066212. </a:t>
            </a:r>
            <a:endParaRPr lang="de-DE" sz="1200" b="0" i="0" u="none" strike="noStrike" dirty="0">
              <a:solidFill>
                <a:srgbClr val="0053A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233F13C-18BF-4FE0-226D-BB20299E00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8CB14E3-3B68-43ED-A944-35E84D55EE0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A60D530-BDCE-04F1-BC4F-AF29E17148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851241-6FD3-6743-86B4-ECAABF6A5AF8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62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B1B7D-0D2F-AB38-BDDD-331AAC36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Frauen- und Männeranteil im Qualifikationsverlauf </a:t>
            </a:r>
          </a:p>
        </p:txBody>
      </p:sp>
      <p:pic>
        <p:nvPicPr>
          <p:cNvPr id="11" name="Grafik 10" descr="Ein Bild, das Reihe, Diagramm, Screenshot, Quittung enthält.&#10;&#10;Automatisch generierte Beschreibung">
            <a:extLst>
              <a:ext uri="{FF2B5EF4-FFF2-40B4-BE49-F238E27FC236}">
                <a16:creationId xmlns:a16="http://schemas.microsoft.com/office/drawing/2014/main" id="{D3F40B69-318F-2A4D-E242-259CF1AA8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6064"/>
            <a:ext cx="6050794" cy="2995143"/>
          </a:xfrm>
          <a:prstGeom prst="rect">
            <a:avLst/>
          </a:prstGeom>
          <a:noFill/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D324B3A-3781-A30B-576B-D15E6FD15D5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78938" y="2348955"/>
            <a:ext cx="2519958" cy="4176464"/>
          </a:xfrm>
        </p:spPr>
        <p:txBody>
          <a:bodyPr wrap="square" anchor="t">
            <a:normAutofit/>
          </a:bodyPr>
          <a:lstStyle/>
          <a:p>
            <a:r>
              <a:rPr lang="de-DE" sz="1800" b="0" i="0" u="none" strike="noStrike" dirty="0">
                <a:effectLst/>
              </a:rPr>
              <a:t>Im Allgemeinen sind Frauen in den oberen Ebenen des Wissenschaftssystems, egal in welcher Disziplin, deutlich weniger vertreten.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4355B7-4567-D3CA-6265-8A16B849D94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DC10AB6-0D42-4A85-A093-C3412ED7CD39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3600A5-9BB3-E3BD-0303-F5573C227E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3</a:t>
            </a:fld>
            <a:endParaRPr lang="de-DE" alt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E52D0B-20CD-61C1-BF0C-7D086915E51B}"/>
              </a:ext>
            </a:extLst>
          </p:cNvPr>
          <p:cNvSpPr txBox="1"/>
          <p:nvPr/>
        </p:nvSpPr>
        <p:spPr>
          <a:xfrm>
            <a:off x="440093" y="5279300"/>
            <a:ext cx="604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https://www.gesis.org/cews/daten-und-informationen/statistiken/detailanzeige/article/frauen-und-maenneranteile-im-akademischen-qualifikationsverlauf (26.03.2024)</a:t>
            </a:r>
          </a:p>
        </p:txBody>
      </p:sp>
    </p:spTree>
    <p:extLst>
      <p:ext uri="{BB962C8B-B14F-4D97-AF65-F5344CB8AC3E}">
        <p14:creationId xmlns:p14="http://schemas.microsoft.com/office/powerpoint/2010/main" val="272786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8A8E393-D99E-FF48-08A0-79D0420B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Leaky Pipeline</a:t>
            </a:r>
            <a:endParaRPr lang="en-US"/>
          </a:p>
        </p:txBody>
      </p:sp>
      <p:pic>
        <p:nvPicPr>
          <p:cNvPr id="9" name="Grafik 8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247EE159-8860-825E-3806-CF26EAA56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5475"/>
            <a:ext cx="5328592" cy="3903193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AB1C6F-F3C9-2251-B252-6CFB1723EF7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 wrap="square" anchor="t">
            <a:normAutofit/>
          </a:bodyPr>
          <a:lstStyle/>
          <a:p>
            <a:r>
              <a:rPr lang="de-DE" b="0" i="0" u="none" strike="noStrike" dirty="0">
                <a:effectLst/>
              </a:rPr>
              <a:t>Insbesondere in den MINT-Fächern hat K. E. </a:t>
            </a:r>
            <a:r>
              <a:rPr lang="de-DE" b="0" i="0" u="none" strike="noStrike" dirty="0" err="1">
                <a:effectLst/>
              </a:rPr>
              <a:t>Grogan</a:t>
            </a:r>
            <a:r>
              <a:rPr lang="de-DE" b="0" i="0" u="none" strike="noStrike" dirty="0">
                <a:effectLst/>
              </a:rPr>
              <a:t> (2019) den Begriff der "</a:t>
            </a:r>
            <a:r>
              <a:rPr lang="de-DE" b="0" i="0" u="none" strike="noStrike" dirty="0" err="1">
                <a:effectLst/>
              </a:rPr>
              <a:t>Leaky</a:t>
            </a:r>
            <a:r>
              <a:rPr lang="de-DE" b="0" i="0" u="none" strike="noStrike" dirty="0">
                <a:effectLst/>
              </a:rPr>
              <a:t> Pipeline" geprägt, um dieses Phänomen zu beschreiben.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361D53-81EE-4582-DDB3-4AFB360920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7B1AFF9-8553-4910-9855-153579BE5B10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F02201-8833-2B79-CC91-512152D8CC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899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B7D6C-6909-4C65-B826-50F8B2DE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Gender Bias in der Sportmedizin (SEM)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944B25-10E9-4501-82BF-DC64488B6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7776864" cy="41764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Auch in der Sport- und Bewegungsmedizin (SEM) wird eine </a:t>
            </a:r>
            <a:r>
              <a:rPr lang="de-DE" b="1" dirty="0"/>
              <a:t>systematische Unterrepräsentation </a:t>
            </a:r>
            <a:r>
              <a:rPr lang="de-DE" dirty="0"/>
              <a:t>von Frauen der Forschung und –Praxis deutlich (Anderson et al., 2023)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Dieses Phänomen kann als Manifestation eines größeren strukturellen Problems betrachtet werden, das auf unbewussten Vorurteilen beruht</a:t>
            </a:r>
          </a:p>
          <a:p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 Ausdruck der strukturellen Ungleichheit in der Gesellschaft,	 in der Männer oft bevorzugt und Frauen benachteiligt werden.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Diese Ungleichheit wird durch soziale Institutionen verstärkt und aufrechterhalten, die Macht basierend auf Geschlecht sowie anderen Faktoren ungleich verteilen (Bekker et al., 2015)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65F007-F41F-496F-8F96-BD59615814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9E9667E-8480-4405-8248-B8C48BFDD9F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B847C1-2050-41CC-B101-7E0BEA267D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138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CA83F-27D8-4977-B1AD-8D81C410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11300"/>
            <a:ext cx="8208912" cy="566936"/>
          </a:xfrm>
        </p:spPr>
        <p:txBody>
          <a:bodyPr/>
          <a:lstStyle/>
          <a:p>
            <a:r>
              <a:rPr lang="de-DE" dirty="0"/>
              <a:t>Folgen der Unterrepräsentation von Frauen in der SEM </a:t>
            </a:r>
            <a:r>
              <a:rPr lang="de-DE" sz="1500" dirty="0"/>
              <a:t>(Anderson et al., 2023)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19BD764C-86AE-42FA-A3BE-92483F659F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5331106"/>
              </p:ext>
            </p:extLst>
          </p:nvPr>
        </p:nvGraphicFramePr>
        <p:xfrm>
          <a:off x="467544" y="1988840"/>
          <a:ext cx="77768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685A15-E8D0-471F-9EAB-1F59594CF6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9E9667E-8480-4405-8248-B8C48BFDD9F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C59852-64D4-4053-8E2B-ACE3624ABF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423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889C-BD0E-BFBB-BEC3-4CE05A0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21904"/>
            <a:ext cx="8208912" cy="566936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2600" dirty="0"/>
              <a:t>Anfällige Bereiche für eine Gender Bias innerhalb eines Berufungsverfahrens </a:t>
            </a:r>
            <a:r>
              <a:rPr lang="de-DE" sz="1500" dirty="0"/>
              <a:t>(Universität Heidelberg, 2017a)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7611D8-798B-4DDF-DCA0-EBAABDAF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0FE89-631D-49C2-AAAC-D604ED23E5FF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FFCF67-2C44-A68C-D436-4B1A2415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92579D-E8A0-9B4E-87FE-AC734F6C4E9E}" type="slidenum">
              <a:rPr lang="de-DE" altLang="de-DE" smtClean="0"/>
              <a:pPr>
                <a:spcAft>
                  <a:spcPts val="600"/>
                </a:spcAft>
              </a:pPr>
              <a:t>7</a:t>
            </a:fld>
            <a:endParaRPr lang="de-DE" alt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555726-7DB7-49EB-BE21-5DDA570948AF}"/>
              </a:ext>
            </a:extLst>
          </p:cNvPr>
          <p:cNvGrpSpPr/>
          <p:nvPr/>
        </p:nvGrpSpPr>
        <p:grpSpPr>
          <a:xfrm>
            <a:off x="550600" y="3017941"/>
            <a:ext cx="8042798" cy="2118261"/>
            <a:chOff x="550600" y="3017941"/>
            <a:chExt cx="8042798" cy="2118261"/>
          </a:xfrm>
        </p:grpSpPr>
        <p:sp>
          <p:nvSpPr>
            <p:cNvPr id="4" name="Rechteck 3" descr="Scales of Justice">
              <a:extLst>
                <a:ext uri="{FF2B5EF4-FFF2-40B4-BE49-F238E27FC236}">
                  <a16:creationId xmlns:a16="http://schemas.microsoft.com/office/drawing/2014/main" id="{EA9F0564-5CBE-441D-8885-7CA56D0910D6}"/>
                </a:ext>
              </a:extLst>
            </p:cNvPr>
            <p:cNvSpPr/>
            <p:nvPr/>
          </p:nvSpPr>
          <p:spPr>
            <a:xfrm>
              <a:off x="1210830" y="3017941"/>
              <a:ext cx="1080375" cy="108037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7F3591E-A1F5-4222-A508-ED13BDFDB56E}"/>
                </a:ext>
              </a:extLst>
            </p:cNvPr>
            <p:cNvSpPr/>
            <p:nvPr/>
          </p:nvSpPr>
          <p:spPr>
            <a:xfrm>
              <a:off x="550600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Beurteilung des Lebenslaufs/Karriereverlaufs </a:t>
              </a:r>
            </a:p>
          </p:txBody>
        </p:sp>
        <p:sp>
          <p:nvSpPr>
            <p:cNvPr id="10" name="Rechteck 9" descr="Bücher">
              <a:extLst>
                <a:ext uri="{FF2B5EF4-FFF2-40B4-BE49-F238E27FC236}">
                  <a16:creationId xmlns:a16="http://schemas.microsoft.com/office/drawing/2014/main" id="{C55A338B-967E-48B7-B1F5-967E41CA50FC}"/>
                </a:ext>
              </a:extLst>
            </p:cNvPr>
            <p:cNvSpPr/>
            <p:nvPr/>
          </p:nvSpPr>
          <p:spPr>
            <a:xfrm>
              <a:off x="4031812" y="3017941"/>
              <a:ext cx="1080375" cy="1080375"/>
            </a:xfrm>
            <a:prstGeom prst="rect">
              <a:avLst/>
            </a:prstGeom>
            <a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394753"/>
                <a:satOff val="-22308"/>
                <a:lumOff val="344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47934F1-0AA4-4751-86F3-95A5A1615F2B}"/>
                </a:ext>
              </a:extLst>
            </p:cNvPr>
            <p:cNvSpPr/>
            <p:nvPr/>
          </p:nvSpPr>
          <p:spPr>
            <a:xfrm>
              <a:off x="3371582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Bewertung der wissenschaftlichen Leistungen </a:t>
              </a:r>
            </a:p>
          </p:txBody>
        </p:sp>
        <p:sp>
          <p:nvSpPr>
            <p:cNvPr id="12" name="Rechteck 11" descr="Head with Gears">
              <a:extLst>
                <a:ext uri="{FF2B5EF4-FFF2-40B4-BE49-F238E27FC236}">
                  <a16:creationId xmlns:a16="http://schemas.microsoft.com/office/drawing/2014/main" id="{8228AF47-A0BB-4D15-BA9E-BEA99C4BD75E}"/>
                </a:ext>
              </a:extLst>
            </p:cNvPr>
            <p:cNvSpPr/>
            <p:nvPr/>
          </p:nvSpPr>
          <p:spPr>
            <a:xfrm>
              <a:off x="6852793" y="3017941"/>
              <a:ext cx="1080375" cy="1080375"/>
            </a:xfrm>
            <a:prstGeom prst="rect">
              <a:avLst/>
            </a:pr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394753"/>
                <a:satOff val="-22308"/>
                <a:lumOff val="344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D233362-7581-42B1-9254-4FD119F34318}"/>
                </a:ext>
              </a:extLst>
            </p:cNvPr>
            <p:cNvSpPr/>
            <p:nvPr/>
          </p:nvSpPr>
          <p:spPr>
            <a:xfrm>
              <a:off x="6192563" y="4416202"/>
              <a:ext cx="2400835" cy="720000"/>
            </a:xfrm>
            <a:custGeom>
              <a:avLst/>
              <a:gdLst>
                <a:gd name="connsiteX0" fmla="*/ 0 w 2400835"/>
                <a:gd name="connsiteY0" fmla="*/ 0 h 720000"/>
                <a:gd name="connsiteX1" fmla="*/ 2400835 w 2400835"/>
                <a:gd name="connsiteY1" fmla="*/ 0 h 720000"/>
                <a:gd name="connsiteX2" fmla="*/ 2400835 w 2400835"/>
                <a:gd name="connsiteY2" fmla="*/ 720000 h 720000"/>
                <a:gd name="connsiteX3" fmla="*/ 0 w 2400835"/>
                <a:gd name="connsiteY3" fmla="*/ 720000 h 720000"/>
                <a:gd name="connsiteX4" fmla="*/ 0 w 240083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35" h="720000">
                  <a:moveTo>
                    <a:pt x="0" y="0"/>
                  </a:moveTo>
                  <a:lnTo>
                    <a:pt x="2400835" y="0"/>
                  </a:lnTo>
                  <a:lnTo>
                    <a:pt x="240083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Bewertung der wissenschaftlichen und überfachlichen Kompetenzen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17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8C56B-4BE3-04AA-D7F6-61B0D5AA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Beurteilung des Lebenslaufs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9715AA-B4C3-6EF3-E420-6B69CA501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7992888" cy="310547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Der idealtypische Verlauf einer wissenschaftlichen Karriere ist stark durch eine traditionell männliche Berufsbiographie geprägt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Durch die fehlende Möglichkeit zur Vereinbarung von Karriere und Familie in der Wissenschaft werden vor allem Frauen benachteiligt und weisen Verzögerungen im Lebenslauf auf 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itchFamily="2" charset="2"/>
              </a:rPr>
              <a:t>Für eine vorurteilsfreie Auswahl müssen individuelle Aspekte des Lebenslaufs berücksichtigt werden 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989430-56AB-84E6-EE19-596A6CA972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7E0C6DF-C15D-471E-91C4-8DB0C27D71D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F9C0DF-9FB5-450E-7CE4-580702BC08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50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E821-D2DA-376B-1031-CE15717C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615612"/>
            <a:ext cx="8208912" cy="566936"/>
          </a:xfrm>
        </p:spPr>
        <p:txBody>
          <a:bodyPr/>
          <a:lstStyle/>
          <a:p>
            <a:r>
              <a:rPr lang="de-DE" dirty="0"/>
              <a:t>Gründe für die Abweichung des Lebenslaufs bei Frauen vom idealtypischen Verlauf </a:t>
            </a:r>
          </a:p>
        </p:txBody>
      </p:sp>
      <p:pic>
        <p:nvPicPr>
          <p:cNvPr id="9" name="Inhaltsplatzhalter 8" descr="Schwangere Frau mit einfarbiger Füllung">
            <a:extLst>
              <a:ext uri="{FF2B5EF4-FFF2-40B4-BE49-F238E27FC236}">
                <a16:creationId xmlns:a16="http://schemas.microsoft.com/office/drawing/2014/main" id="{F5DD6F11-C84C-E71F-A1F4-18EB1F44C6BC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3" y="2971800"/>
            <a:ext cx="914400" cy="91440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C888F9-344C-2318-A8D3-5AAC338BA4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1B1B6AB-C7F7-40C2-86B1-95C5D0C6CB3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B15EB4-B980-2A3C-CF3B-67BB9210D6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92579D-E8A0-9B4E-87FE-AC734F6C4E9E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11" name="Grafik 10" descr="Mutter mit Kinderwagen mit einfarbiger Füllung">
            <a:extLst>
              <a:ext uri="{FF2B5EF4-FFF2-40B4-BE49-F238E27FC236}">
                <a16:creationId xmlns:a16="http://schemas.microsoft.com/office/drawing/2014/main" id="{5E4E4195-180E-BB28-D924-31A61650F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3268" y="2971800"/>
            <a:ext cx="914400" cy="914400"/>
          </a:xfrm>
          <a:prstGeom prst="rect">
            <a:avLst/>
          </a:prstGeom>
        </p:spPr>
      </p:pic>
      <p:pic>
        <p:nvPicPr>
          <p:cNvPr id="13" name="Grafik 12" descr="Mann mit Stock mit einfarbiger Füllung">
            <a:extLst>
              <a:ext uri="{FF2B5EF4-FFF2-40B4-BE49-F238E27FC236}">
                <a16:creationId xmlns:a16="http://schemas.microsoft.com/office/drawing/2014/main" id="{A95FFB0B-7309-D14F-9EEE-14D1AD005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3123" y="2971800"/>
            <a:ext cx="914400" cy="914400"/>
          </a:xfrm>
          <a:prstGeom prst="rect">
            <a:avLst/>
          </a:prstGeom>
        </p:spPr>
      </p:pic>
      <p:pic>
        <p:nvPicPr>
          <p:cNvPr id="15" name="Grafik 14" descr="Mann und Frau mit einfarbiger Füllung">
            <a:extLst>
              <a:ext uri="{FF2B5EF4-FFF2-40B4-BE49-F238E27FC236}">
                <a16:creationId xmlns:a16="http://schemas.microsoft.com/office/drawing/2014/main" id="{80838263-BB82-3951-75D0-2B769181A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800" y="3025091"/>
            <a:ext cx="914400" cy="914400"/>
          </a:xfrm>
          <a:prstGeom prst="rect">
            <a:avLst/>
          </a:prstGeom>
        </p:spPr>
      </p:pic>
      <p:pic>
        <p:nvPicPr>
          <p:cNvPr id="17" name="Grafik 16" descr="Aktenkoffer mit einfarbiger Füllung">
            <a:extLst>
              <a:ext uri="{FF2B5EF4-FFF2-40B4-BE49-F238E27FC236}">
                <a16:creationId xmlns:a16="http://schemas.microsoft.com/office/drawing/2014/main" id="{9CE9EB5E-A200-3489-6502-EE4C7AB2B8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1016" y="3862772"/>
            <a:ext cx="410344" cy="41034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FC758EC-44B3-E121-5F95-577E9C1ABE5F}"/>
              </a:ext>
            </a:extLst>
          </p:cNvPr>
          <p:cNvSpPr txBox="1"/>
          <p:nvPr/>
        </p:nvSpPr>
        <p:spPr>
          <a:xfrm>
            <a:off x="209563" y="4348187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Schwangerschaft und Geburt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457E048-92F4-EE30-43D7-25F315EA0362}"/>
              </a:ext>
            </a:extLst>
          </p:cNvPr>
          <p:cNvSpPr txBox="1"/>
          <p:nvPr/>
        </p:nvSpPr>
        <p:spPr>
          <a:xfrm>
            <a:off x="2470368" y="438535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Kinderbetreuung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8F512CB-89E9-1075-A3CA-E73CF2161022}"/>
              </a:ext>
            </a:extLst>
          </p:cNvPr>
          <p:cNvSpPr txBox="1"/>
          <p:nvPr/>
        </p:nvSpPr>
        <p:spPr>
          <a:xfrm>
            <a:off x="4750223" y="4273116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Pflege von Angehörigen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126BD58-AF3C-B20F-4C19-2300FBA3561D}"/>
              </a:ext>
            </a:extLst>
          </p:cNvPr>
          <p:cNvSpPr txBox="1"/>
          <p:nvPr/>
        </p:nvSpPr>
        <p:spPr>
          <a:xfrm>
            <a:off x="6696088" y="4288557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Orientierung an Karriere des Partners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BB0B96-9BCC-62A6-CD02-FB367A0A3EF8}"/>
              </a:ext>
            </a:extLst>
          </p:cNvPr>
          <p:cNvSpPr txBox="1"/>
          <p:nvPr/>
        </p:nvSpPr>
        <p:spPr>
          <a:xfrm>
            <a:off x="360330" y="5487270"/>
            <a:ext cx="831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Frauen sind aufgrund gesellschaftlicher Erwartungen und struktureller Rahmenbedingungen anfälliger für unvermeidbare Verzögerungen </a:t>
            </a:r>
            <a:r>
              <a:rPr lang="de-DE" sz="1200" dirty="0">
                <a:sym typeface="Wingdings" pitchFamily="2" charset="2"/>
              </a:rPr>
              <a:t>(</a:t>
            </a:r>
            <a:r>
              <a:rPr lang="de-DE" sz="1200" dirty="0" err="1">
                <a:sym typeface="Wingdings" pitchFamily="2" charset="2"/>
              </a:rPr>
              <a:t>Leinfellner</a:t>
            </a:r>
            <a:r>
              <a:rPr lang="de-DE" sz="1200" dirty="0">
                <a:sym typeface="Wingdings" pitchFamily="2" charset="2"/>
              </a:rPr>
              <a:t> &amp; </a:t>
            </a:r>
            <a:r>
              <a:rPr lang="de-DE" sz="1200" dirty="0" err="1">
                <a:sym typeface="Wingdings" pitchFamily="2" charset="2"/>
              </a:rPr>
              <a:t>Bomert</a:t>
            </a:r>
            <a:r>
              <a:rPr lang="de-DE" sz="1200" dirty="0">
                <a:sym typeface="Wingdings" pitchFamily="2" charset="2"/>
              </a:rPr>
              <a:t>, 2017)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6602412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neu_4zu3">
  <a:themeElements>
    <a:clrScheme name="Sporthochschule">
      <a:dk1>
        <a:srgbClr val="0053A4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F497D"/>
      </a:accent3>
      <a:accent4>
        <a:srgbClr val="91989C"/>
      </a:accent4>
      <a:accent5>
        <a:srgbClr val="D94D15"/>
      </a:accent5>
      <a:accent6>
        <a:srgbClr val="000000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licht">
  <a:themeElements>
    <a:clrScheme name="Sporthochschule">
      <a:dk1>
        <a:srgbClr val="1F497D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lassisch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iös">
  <a:themeElements>
    <a:clrScheme name="Sporthochschule">
      <a:dk1>
        <a:srgbClr val="1F497D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F497D"/>
      </a:accent3>
      <a:accent4>
        <a:srgbClr val="91989C"/>
      </a:accent4>
      <a:accent5>
        <a:srgbClr val="D94D15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öln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ortlich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itelfolien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2854</Words>
  <Application>Microsoft Office PowerPoint</Application>
  <PresentationFormat>Bildschirmpräsentation (4:3)</PresentationFormat>
  <Paragraphs>269</Paragraphs>
  <Slides>29</Slides>
  <Notes>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Folien_neu_4zu3</vt:lpstr>
      <vt:lpstr>Schlicht</vt:lpstr>
      <vt:lpstr>Klassisch</vt:lpstr>
      <vt:lpstr>Seriös</vt:lpstr>
      <vt:lpstr>Köln</vt:lpstr>
      <vt:lpstr>Sportlich</vt:lpstr>
      <vt:lpstr>1_Titelfolien</vt:lpstr>
      <vt:lpstr>Geschlechtergerechte Berufungsverfahren  Gender Bias </vt:lpstr>
      <vt:lpstr>Gender Bias </vt:lpstr>
      <vt:lpstr>Frauen- und Männeranteil im Qualifikationsverlauf </vt:lpstr>
      <vt:lpstr>Leaky Pipeline</vt:lpstr>
      <vt:lpstr>Gender Bias in der Sportmedizin (SEM)</vt:lpstr>
      <vt:lpstr>Folgen der Unterrepräsentation von Frauen in der SEM (Anderson et al., 2023)</vt:lpstr>
      <vt:lpstr>Anfällige Bereiche für eine Gender Bias innerhalb eines Berufungsverfahrens (Universität Heidelberg, 2017a)</vt:lpstr>
      <vt:lpstr>Beurteilung des Lebenslaufs </vt:lpstr>
      <vt:lpstr>Gründe für die Abweichung des Lebenslaufs bei Frauen vom idealtypischen Verlauf </vt:lpstr>
      <vt:lpstr>Auswirkungen auf den Lebenslauf</vt:lpstr>
      <vt:lpstr>Anfällige Bereiche für eine Gender Bias innerhalb eines Berufungsverfahrens (Universität Heidelberg, 2017b)</vt:lpstr>
      <vt:lpstr>Kriterien der Leistungsbewertung </vt:lpstr>
      <vt:lpstr>Anzahl der Publikationen </vt:lpstr>
      <vt:lpstr>Häufigkeit von Zitationen </vt:lpstr>
      <vt:lpstr>Höhe der erworbenen Drittmittel </vt:lpstr>
      <vt:lpstr>Folge </vt:lpstr>
      <vt:lpstr>Anfällige Bereiche für eine Gender Bias innerhalb eines Berufungsverfahrens (Universität Heidelberg, 2017c)</vt:lpstr>
      <vt:lpstr>Stereotype Annahmen über Frau und Mann in der Wissenschaft </vt:lpstr>
      <vt:lpstr>Bewertung überfachlicher Kompetenzen  </vt:lpstr>
      <vt:lpstr>Vorurteile bei der Bewertung überfachlicher Kompetenzen (Universität Heidelberg, 2017c)</vt:lpstr>
      <vt:lpstr>PowerPoint-Präsentation</vt:lpstr>
      <vt:lpstr>Persönliches Auftreten (Hendrix et al., 2014) </vt:lpstr>
      <vt:lpstr>PowerPoint-Präsentation</vt:lpstr>
      <vt:lpstr>Geschlechtersensibilität schaffen</vt:lpstr>
      <vt:lpstr>Handlungsempfehlungen (Universität Heidelberg, 2017a; 2017b; 2017c)</vt:lpstr>
      <vt:lpstr>Handlungsempfehlungen (Universität Heidelberg, 2017; 2017b; 2017c)</vt:lpstr>
      <vt:lpstr>Quellen </vt:lpstr>
      <vt:lpstr>Quellen 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der DSHS Köln</dc:title>
  <dc:creator>Deutsche Sporthochschule Köln</dc:creator>
  <cp:lastModifiedBy>Kramer, Cleo</cp:lastModifiedBy>
  <cp:revision>45</cp:revision>
  <cp:lastPrinted>2017-07-21T12:48:47Z</cp:lastPrinted>
  <dcterms:created xsi:type="dcterms:W3CDTF">2018-01-09T07:28:23Z</dcterms:created>
  <dcterms:modified xsi:type="dcterms:W3CDTF">2024-04-23T09:37:00Z</dcterms:modified>
</cp:coreProperties>
</file>