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79" r:id="rId2"/>
    <p:sldMasterId id="2147483791" r:id="rId3"/>
    <p:sldMasterId id="2147483785" r:id="rId4"/>
    <p:sldMasterId id="2147483773" r:id="rId5"/>
    <p:sldMasterId id="2147483767" r:id="rId6"/>
    <p:sldMasterId id="2147483843" r:id="rId7"/>
  </p:sldMasterIdLst>
  <p:notesMasterIdLst>
    <p:notesMasterId r:id="rId26"/>
  </p:notesMasterIdLst>
  <p:handoutMasterIdLst>
    <p:handoutMasterId r:id="rId27"/>
  </p:handoutMasterIdLst>
  <p:sldIdLst>
    <p:sldId id="263" r:id="rId8"/>
    <p:sldId id="281" r:id="rId9"/>
    <p:sldId id="282" r:id="rId10"/>
    <p:sldId id="278" r:id="rId11"/>
    <p:sldId id="273" r:id="rId12"/>
    <p:sldId id="283" r:id="rId13"/>
    <p:sldId id="275" r:id="rId14"/>
    <p:sldId id="290" r:id="rId15"/>
    <p:sldId id="280" r:id="rId16"/>
    <p:sldId id="289" r:id="rId17"/>
    <p:sldId id="279" r:id="rId18"/>
    <p:sldId id="291" r:id="rId19"/>
    <p:sldId id="284" r:id="rId20"/>
    <p:sldId id="276" r:id="rId21"/>
    <p:sldId id="285" r:id="rId22"/>
    <p:sldId id="293" r:id="rId23"/>
    <p:sldId id="287" r:id="rId24"/>
    <p:sldId id="288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Cleo" initials="KC" lastIdx="1" clrIdx="0">
    <p:extLst>
      <p:ext uri="{19B8F6BF-5375-455C-9EA6-DF929625EA0E}">
        <p15:presenceInfo xmlns:p15="http://schemas.microsoft.com/office/powerpoint/2012/main" userId="S-1-5-21-1892238385-1805805986-10498456-34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8" autoAdjust="0"/>
    <p:restoredTop sz="95748" autoAdjust="0"/>
  </p:normalViewPr>
  <p:slideViewPr>
    <p:cSldViewPr>
      <p:cViewPr varScale="1">
        <p:scale>
          <a:sx n="59" d="100"/>
          <a:sy n="59" d="100"/>
        </p:scale>
        <p:origin x="10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2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02T13:50:03.914" idx="1">
    <p:pos x="10" y="10"/>
    <p:text>sprachlich überarbeiten, gleich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65D29-4D10-EC48-B69D-750389F77DEF}" type="doc">
      <dgm:prSet loTypeId="urn:microsoft.com/office/officeart/2005/8/layout/venn3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3BE696A2-8504-EE46-9AD0-2F7E9A96EE18}">
      <dgm:prSet/>
      <dgm:spPr/>
      <dgm:t>
        <a:bodyPr/>
        <a:lstStyle/>
        <a:p>
          <a:r>
            <a:rPr lang="de-DE"/>
            <a:t>Müdigkeit  </a:t>
          </a:r>
        </a:p>
      </dgm:t>
    </dgm:pt>
    <dgm:pt modelId="{B62D3921-43A3-6F4D-B3C7-0AA4F4E52985}" type="parTrans" cxnId="{A5177FE9-0866-B140-B6E2-372CA678183D}">
      <dgm:prSet/>
      <dgm:spPr/>
      <dgm:t>
        <a:bodyPr/>
        <a:lstStyle/>
        <a:p>
          <a:endParaRPr lang="de-DE"/>
        </a:p>
      </dgm:t>
    </dgm:pt>
    <dgm:pt modelId="{7BC6EC55-99ED-BE4F-9905-72E131457523}" type="sibTrans" cxnId="{A5177FE9-0866-B140-B6E2-372CA678183D}">
      <dgm:prSet/>
      <dgm:spPr/>
      <dgm:t>
        <a:bodyPr/>
        <a:lstStyle/>
        <a:p>
          <a:endParaRPr lang="de-DE"/>
        </a:p>
      </dgm:t>
    </dgm:pt>
    <dgm:pt modelId="{42B1590C-8CD2-EE4D-A7DC-2A6FF347AEE8}">
      <dgm:prSet/>
      <dgm:spPr/>
      <dgm:t>
        <a:bodyPr/>
        <a:lstStyle/>
        <a:p>
          <a:r>
            <a:rPr lang="de-DE"/>
            <a:t>Stress</a:t>
          </a:r>
        </a:p>
      </dgm:t>
    </dgm:pt>
    <dgm:pt modelId="{E7900512-56D7-FA48-969E-16E9AE1CBE46}" type="parTrans" cxnId="{83FDFFB8-2E7C-9F4B-8B8D-3317C6099503}">
      <dgm:prSet/>
      <dgm:spPr/>
      <dgm:t>
        <a:bodyPr/>
        <a:lstStyle/>
        <a:p>
          <a:endParaRPr lang="de-DE"/>
        </a:p>
      </dgm:t>
    </dgm:pt>
    <dgm:pt modelId="{6F316F21-620A-A24F-83D3-56DA4A161B0F}" type="sibTrans" cxnId="{83FDFFB8-2E7C-9F4B-8B8D-3317C6099503}">
      <dgm:prSet/>
      <dgm:spPr/>
      <dgm:t>
        <a:bodyPr/>
        <a:lstStyle/>
        <a:p>
          <a:endParaRPr lang="de-DE"/>
        </a:p>
      </dgm:t>
    </dgm:pt>
    <dgm:pt modelId="{EDF799AA-2485-D34C-A00E-B7B0A05350DD}">
      <dgm:prSet/>
      <dgm:spPr/>
      <dgm:t>
        <a:bodyPr/>
        <a:lstStyle/>
        <a:p>
          <a:r>
            <a:rPr lang="de-DE"/>
            <a:t>Überlastung </a:t>
          </a:r>
        </a:p>
      </dgm:t>
    </dgm:pt>
    <dgm:pt modelId="{C1832BF2-A21A-4E4C-BEED-15E9F28ABF87}" type="parTrans" cxnId="{2F578F4D-37AD-EE44-A816-EBF1EEDB4C78}">
      <dgm:prSet/>
      <dgm:spPr/>
      <dgm:t>
        <a:bodyPr/>
        <a:lstStyle/>
        <a:p>
          <a:endParaRPr lang="de-DE"/>
        </a:p>
      </dgm:t>
    </dgm:pt>
    <dgm:pt modelId="{069B06F7-E76A-5443-898A-0080E087F31E}" type="sibTrans" cxnId="{2F578F4D-37AD-EE44-A816-EBF1EEDB4C78}">
      <dgm:prSet/>
      <dgm:spPr/>
      <dgm:t>
        <a:bodyPr/>
        <a:lstStyle/>
        <a:p>
          <a:endParaRPr lang="de-DE"/>
        </a:p>
      </dgm:t>
    </dgm:pt>
    <dgm:pt modelId="{17853325-7AAD-DA4A-BC4C-761DFD0BD149}">
      <dgm:prSet/>
      <dgm:spPr/>
      <dgm:t>
        <a:bodyPr/>
        <a:lstStyle/>
        <a:p>
          <a:r>
            <a:rPr lang="de-DE" dirty="0"/>
            <a:t>Zeitknappheit </a:t>
          </a:r>
        </a:p>
      </dgm:t>
    </dgm:pt>
    <dgm:pt modelId="{FF755E51-92FB-F448-894B-0FCEC2FCB051}" type="parTrans" cxnId="{BCE09C64-CCBD-7843-9B32-8AA4298DB8F2}">
      <dgm:prSet/>
      <dgm:spPr/>
      <dgm:t>
        <a:bodyPr/>
        <a:lstStyle/>
        <a:p>
          <a:endParaRPr lang="de-DE"/>
        </a:p>
      </dgm:t>
    </dgm:pt>
    <dgm:pt modelId="{B52BF1F9-73F8-BE4F-9F13-84646CDF9430}" type="sibTrans" cxnId="{BCE09C64-CCBD-7843-9B32-8AA4298DB8F2}">
      <dgm:prSet/>
      <dgm:spPr/>
      <dgm:t>
        <a:bodyPr/>
        <a:lstStyle/>
        <a:p>
          <a:endParaRPr lang="de-DE"/>
        </a:p>
      </dgm:t>
    </dgm:pt>
    <dgm:pt modelId="{47659981-B1DA-4848-A514-8045AC331DBE}">
      <dgm:prSet/>
      <dgm:spPr/>
      <dgm:t>
        <a:bodyPr/>
        <a:lstStyle/>
        <a:p>
          <a:r>
            <a:rPr lang="de-DE" dirty="0"/>
            <a:t>Multitasking </a:t>
          </a:r>
        </a:p>
      </dgm:t>
    </dgm:pt>
    <dgm:pt modelId="{1A4FED81-8A20-8C4B-8D56-ACB33E32D0C0}" type="parTrans" cxnId="{A64F1D4E-8733-0645-991C-A224084C6CDA}">
      <dgm:prSet/>
      <dgm:spPr/>
      <dgm:t>
        <a:bodyPr/>
        <a:lstStyle/>
        <a:p>
          <a:endParaRPr lang="de-DE"/>
        </a:p>
      </dgm:t>
    </dgm:pt>
    <dgm:pt modelId="{B54E7F26-AD9E-CC44-A422-853A0F1E759E}" type="sibTrans" cxnId="{A64F1D4E-8733-0645-991C-A224084C6CDA}">
      <dgm:prSet/>
      <dgm:spPr/>
      <dgm:t>
        <a:bodyPr/>
        <a:lstStyle/>
        <a:p>
          <a:endParaRPr lang="de-DE"/>
        </a:p>
      </dgm:t>
    </dgm:pt>
    <dgm:pt modelId="{82E247DE-F197-754C-AAB3-4C93FEC698EE}" type="pres">
      <dgm:prSet presAssocID="{1FC65D29-4D10-EC48-B69D-750389F77DEF}" presName="Name0" presStyleCnt="0">
        <dgm:presLayoutVars>
          <dgm:dir/>
          <dgm:resizeHandles val="exact"/>
        </dgm:presLayoutVars>
      </dgm:prSet>
      <dgm:spPr/>
    </dgm:pt>
    <dgm:pt modelId="{7107EA8A-8D75-0043-9049-DAD8BC75E00D}" type="pres">
      <dgm:prSet presAssocID="{3BE696A2-8504-EE46-9AD0-2F7E9A96EE18}" presName="Name5" presStyleLbl="vennNode1" presStyleIdx="0" presStyleCnt="5">
        <dgm:presLayoutVars>
          <dgm:bulletEnabled val="1"/>
        </dgm:presLayoutVars>
      </dgm:prSet>
      <dgm:spPr/>
    </dgm:pt>
    <dgm:pt modelId="{349D248F-89B0-E54D-AAAC-ADF36C81F312}" type="pres">
      <dgm:prSet presAssocID="{7BC6EC55-99ED-BE4F-9905-72E131457523}" presName="space" presStyleCnt="0"/>
      <dgm:spPr/>
    </dgm:pt>
    <dgm:pt modelId="{6619DA07-5A06-1143-ADE2-332BA8C3F097}" type="pres">
      <dgm:prSet presAssocID="{42B1590C-8CD2-EE4D-A7DC-2A6FF347AEE8}" presName="Name5" presStyleLbl="vennNode1" presStyleIdx="1" presStyleCnt="5">
        <dgm:presLayoutVars>
          <dgm:bulletEnabled val="1"/>
        </dgm:presLayoutVars>
      </dgm:prSet>
      <dgm:spPr/>
    </dgm:pt>
    <dgm:pt modelId="{3E96945E-4683-5F43-9504-9BA8767FCCE1}" type="pres">
      <dgm:prSet presAssocID="{6F316F21-620A-A24F-83D3-56DA4A161B0F}" presName="space" presStyleCnt="0"/>
      <dgm:spPr/>
    </dgm:pt>
    <dgm:pt modelId="{24235D0D-E29D-0F4B-A545-A26B0BBBE3EA}" type="pres">
      <dgm:prSet presAssocID="{EDF799AA-2485-D34C-A00E-B7B0A05350DD}" presName="Name5" presStyleLbl="vennNode1" presStyleIdx="2" presStyleCnt="5">
        <dgm:presLayoutVars>
          <dgm:bulletEnabled val="1"/>
        </dgm:presLayoutVars>
      </dgm:prSet>
      <dgm:spPr/>
    </dgm:pt>
    <dgm:pt modelId="{EB6941DE-D1CB-684D-94DA-E75DB2FAB0DA}" type="pres">
      <dgm:prSet presAssocID="{069B06F7-E76A-5443-898A-0080E087F31E}" presName="space" presStyleCnt="0"/>
      <dgm:spPr/>
    </dgm:pt>
    <dgm:pt modelId="{12862BD5-AFAC-F64F-82F2-57394DEBC22A}" type="pres">
      <dgm:prSet presAssocID="{17853325-7AAD-DA4A-BC4C-761DFD0BD149}" presName="Name5" presStyleLbl="vennNode1" presStyleIdx="3" presStyleCnt="5">
        <dgm:presLayoutVars>
          <dgm:bulletEnabled val="1"/>
        </dgm:presLayoutVars>
      </dgm:prSet>
      <dgm:spPr/>
    </dgm:pt>
    <dgm:pt modelId="{38D6FA2E-5CDB-F041-8878-6AC1AD118E8F}" type="pres">
      <dgm:prSet presAssocID="{B52BF1F9-73F8-BE4F-9F13-84646CDF9430}" presName="space" presStyleCnt="0"/>
      <dgm:spPr/>
    </dgm:pt>
    <dgm:pt modelId="{8BEF8D13-7B2F-DC47-939D-EA3EDC4BEF64}" type="pres">
      <dgm:prSet presAssocID="{47659981-B1DA-4848-A514-8045AC331DBE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5853170D-78B9-DD4B-AAAC-B0FF637E36A0}" type="presOf" srcId="{17853325-7AAD-DA4A-BC4C-761DFD0BD149}" destId="{12862BD5-AFAC-F64F-82F2-57394DEBC22A}" srcOrd="0" destOrd="0" presId="urn:microsoft.com/office/officeart/2005/8/layout/venn3"/>
    <dgm:cxn modelId="{6FB57B38-A1EC-234C-8403-5CE0819C9774}" type="presOf" srcId="{3BE696A2-8504-EE46-9AD0-2F7E9A96EE18}" destId="{7107EA8A-8D75-0043-9049-DAD8BC75E00D}" srcOrd="0" destOrd="0" presId="urn:microsoft.com/office/officeart/2005/8/layout/venn3"/>
    <dgm:cxn modelId="{522A7341-1FCA-DC4E-8E43-4EB916DAB43E}" type="presOf" srcId="{42B1590C-8CD2-EE4D-A7DC-2A6FF347AEE8}" destId="{6619DA07-5A06-1143-ADE2-332BA8C3F097}" srcOrd="0" destOrd="0" presId="urn:microsoft.com/office/officeart/2005/8/layout/venn3"/>
    <dgm:cxn modelId="{BCE09C64-CCBD-7843-9B32-8AA4298DB8F2}" srcId="{1FC65D29-4D10-EC48-B69D-750389F77DEF}" destId="{17853325-7AAD-DA4A-BC4C-761DFD0BD149}" srcOrd="3" destOrd="0" parTransId="{FF755E51-92FB-F448-894B-0FCEC2FCB051}" sibTransId="{B52BF1F9-73F8-BE4F-9F13-84646CDF9430}"/>
    <dgm:cxn modelId="{2F578F4D-37AD-EE44-A816-EBF1EEDB4C78}" srcId="{1FC65D29-4D10-EC48-B69D-750389F77DEF}" destId="{EDF799AA-2485-D34C-A00E-B7B0A05350DD}" srcOrd="2" destOrd="0" parTransId="{C1832BF2-A21A-4E4C-BEED-15E9F28ABF87}" sibTransId="{069B06F7-E76A-5443-898A-0080E087F31E}"/>
    <dgm:cxn modelId="{A64F1D4E-8733-0645-991C-A224084C6CDA}" srcId="{1FC65D29-4D10-EC48-B69D-750389F77DEF}" destId="{47659981-B1DA-4848-A514-8045AC331DBE}" srcOrd="4" destOrd="0" parTransId="{1A4FED81-8A20-8C4B-8D56-ACB33E32D0C0}" sibTransId="{B54E7F26-AD9E-CC44-A422-853A0F1E759E}"/>
    <dgm:cxn modelId="{90F5DE8B-9D1D-B74A-A3F9-BEAE480AB315}" type="presOf" srcId="{EDF799AA-2485-D34C-A00E-B7B0A05350DD}" destId="{24235D0D-E29D-0F4B-A545-A26B0BBBE3EA}" srcOrd="0" destOrd="0" presId="urn:microsoft.com/office/officeart/2005/8/layout/venn3"/>
    <dgm:cxn modelId="{50EEBF8C-8F8E-564E-BD1D-65C366E52416}" type="presOf" srcId="{47659981-B1DA-4848-A514-8045AC331DBE}" destId="{8BEF8D13-7B2F-DC47-939D-EA3EDC4BEF64}" srcOrd="0" destOrd="0" presId="urn:microsoft.com/office/officeart/2005/8/layout/venn3"/>
    <dgm:cxn modelId="{83FDFFB8-2E7C-9F4B-8B8D-3317C6099503}" srcId="{1FC65D29-4D10-EC48-B69D-750389F77DEF}" destId="{42B1590C-8CD2-EE4D-A7DC-2A6FF347AEE8}" srcOrd="1" destOrd="0" parTransId="{E7900512-56D7-FA48-969E-16E9AE1CBE46}" sibTransId="{6F316F21-620A-A24F-83D3-56DA4A161B0F}"/>
    <dgm:cxn modelId="{443D20C2-16A8-CC42-8B35-DEC2335B3C6C}" type="presOf" srcId="{1FC65D29-4D10-EC48-B69D-750389F77DEF}" destId="{82E247DE-F197-754C-AAB3-4C93FEC698EE}" srcOrd="0" destOrd="0" presId="urn:microsoft.com/office/officeart/2005/8/layout/venn3"/>
    <dgm:cxn modelId="{A5177FE9-0866-B140-B6E2-372CA678183D}" srcId="{1FC65D29-4D10-EC48-B69D-750389F77DEF}" destId="{3BE696A2-8504-EE46-9AD0-2F7E9A96EE18}" srcOrd="0" destOrd="0" parTransId="{B62D3921-43A3-6F4D-B3C7-0AA4F4E52985}" sibTransId="{7BC6EC55-99ED-BE4F-9905-72E131457523}"/>
    <dgm:cxn modelId="{190212A6-B282-DA46-834D-97D1C5BC2D36}" type="presParOf" srcId="{82E247DE-F197-754C-AAB3-4C93FEC698EE}" destId="{7107EA8A-8D75-0043-9049-DAD8BC75E00D}" srcOrd="0" destOrd="0" presId="urn:microsoft.com/office/officeart/2005/8/layout/venn3"/>
    <dgm:cxn modelId="{4226B40C-F4FF-A746-BD1C-08BA3F0F01F2}" type="presParOf" srcId="{82E247DE-F197-754C-AAB3-4C93FEC698EE}" destId="{349D248F-89B0-E54D-AAAC-ADF36C81F312}" srcOrd="1" destOrd="0" presId="urn:microsoft.com/office/officeart/2005/8/layout/venn3"/>
    <dgm:cxn modelId="{A81D6C4D-B10F-2147-A1E4-9238310A72E7}" type="presParOf" srcId="{82E247DE-F197-754C-AAB3-4C93FEC698EE}" destId="{6619DA07-5A06-1143-ADE2-332BA8C3F097}" srcOrd="2" destOrd="0" presId="urn:microsoft.com/office/officeart/2005/8/layout/venn3"/>
    <dgm:cxn modelId="{99F8A62D-0596-2244-82C8-7BF22D50D340}" type="presParOf" srcId="{82E247DE-F197-754C-AAB3-4C93FEC698EE}" destId="{3E96945E-4683-5F43-9504-9BA8767FCCE1}" srcOrd="3" destOrd="0" presId="urn:microsoft.com/office/officeart/2005/8/layout/venn3"/>
    <dgm:cxn modelId="{9976445A-E07A-4C44-8B85-0092E8720B75}" type="presParOf" srcId="{82E247DE-F197-754C-AAB3-4C93FEC698EE}" destId="{24235D0D-E29D-0F4B-A545-A26B0BBBE3EA}" srcOrd="4" destOrd="0" presId="urn:microsoft.com/office/officeart/2005/8/layout/venn3"/>
    <dgm:cxn modelId="{DEC08170-4D0A-0E41-A1B5-91A21D6A7B79}" type="presParOf" srcId="{82E247DE-F197-754C-AAB3-4C93FEC698EE}" destId="{EB6941DE-D1CB-684D-94DA-E75DB2FAB0DA}" srcOrd="5" destOrd="0" presId="urn:microsoft.com/office/officeart/2005/8/layout/venn3"/>
    <dgm:cxn modelId="{2BC82602-BC49-C84F-B15A-61A1FC2D21E0}" type="presParOf" srcId="{82E247DE-F197-754C-AAB3-4C93FEC698EE}" destId="{12862BD5-AFAC-F64F-82F2-57394DEBC22A}" srcOrd="6" destOrd="0" presId="urn:microsoft.com/office/officeart/2005/8/layout/venn3"/>
    <dgm:cxn modelId="{F66DDC28-FE36-7D46-AE97-1BFA31E1C732}" type="presParOf" srcId="{82E247DE-F197-754C-AAB3-4C93FEC698EE}" destId="{38D6FA2E-5CDB-F041-8878-6AC1AD118E8F}" srcOrd="7" destOrd="0" presId="urn:microsoft.com/office/officeart/2005/8/layout/venn3"/>
    <dgm:cxn modelId="{F978586D-DAF3-B444-AA47-0606D741DD86}" type="presParOf" srcId="{82E247DE-F197-754C-AAB3-4C93FEC698EE}" destId="{8BEF8D13-7B2F-DC47-939D-EA3EDC4BEF6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FB7CA-5EB5-6F49-9FF0-16F8471D048C}" type="doc">
      <dgm:prSet loTypeId="urn:microsoft.com/office/officeart/2005/8/layout/cycle7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e-DE"/>
        </a:p>
      </dgm:t>
    </dgm:pt>
    <dgm:pt modelId="{599CD9FE-EA78-5A4B-B38D-D90DAE7B5FE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de-DE" sz="2200" dirty="0"/>
            <a:t>Akzeptieren</a:t>
          </a:r>
        </a:p>
        <a:p>
          <a:r>
            <a:rPr lang="de-DE" sz="1500" dirty="0"/>
            <a:t>Setzen Sie eine bewusste Absicht, Vorurteile zu überwinden</a:t>
          </a:r>
        </a:p>
      </dgm:t>
    </dgm:pt>
    <dgm:pt modelId="{788FCCB0-D5F3-BD40-957B-4C3A62231D20}" type="parTrans" cxnId="{BF21C7EC-8125-9B46-BC34-60AFC10238A7}">
      <dgm:prSet/>
      <dgm:spPr/>
      <dgm:t>
        <a:bodyPr/>
        <a:lstStyle/>
        <a:p>
          <a:endParaRPr lang="de-DE"/>
        </a:p>
      </dgm:t>
    </dgm:pt>
    <dgm:pt modelId="{1B351AEE-81AB-084E-89DE-128FF7E9B04D}" type="sibTrans" cxnId="{BF21C7EC-8125-9B46-BC34-60AFC10238A7}">
      <dgm:prSet/>
      <dgm:spPr/>
      <dgm:t>
        <a:bodyPr/>
        <a:lstStyle/>
        <a:p>
          <a:endParaRPr lang="de-DE"/>
        </a:p>
      </dgm:t>
    </dgm:pt>
    <dgm:pt modelId="{F5F60FBE-026D-E648-A276-8111A9F2548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2200" dirty="0"/>
            <a:t>Aufmerksamkeit</a:t>
          </a:r>
        </a:p>
        <a:p>
          <a:r>
            <a:rPr lang="de-DE" sz="1500" dirty="0"/>
            <a:t> reflektieren Sie bewusst Ihre Gedanken, Handlungen und Interaktionen </a:t>
          </a:r>
        </a:p>
      </dgm:t>
    </dgm:pt>
    <dgm:pt modelId="{A7312E48-458F-6E4D-AFD6-D09388BE03CE}" type="parTrans" cxnId="{4C257980-AEC7-4747-99BA-2CA3C2D82DC7}">
      <dgm:prSet/>
      <dgm:spPr/>
      <dgm:t>
        <a:bodyPr/>
        <a:lstStyle/>
        <a:p>
          <a:endParaRPr lang="de-DE"/>
        </a:p>
      </dgm:t>
    </dgm:pt>
    <dgm:pt modelId="{B59FC5E4-754E-284C-AFA0-BC090E80D025}" type="sibTrans" cxnId="{4C257980-AEC7-4747-99BA-2CA3C2D82DC7}">
      <dgm:prSet/>
      <dgm:spPr/>
      <dgm:t>
        <a:bodyPr/>
        <a:lstStyle/>
        <a:p>
          <a:endParaRPr lang="de-DE"/>
        </a:p>
      </dgm:t>
    </dgm:pt>
    <dgm:pt modelId="{7621E875-0BB1-604A-9B9B-9120D03512E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2200" dirty="0"/>
            <a:t>Zeit</a:t>
          </a:r>
          <a:r>
            <a:rPr lang="de-DE" sz="1300" dirty="0"/>
            <a:t> </a:t>
          </a:r>
        </a:p>
        <a:p>
          <a:r>
            <a:rPr lang="de-DE" sz="1500" dirty="0"/>
            <a:t>Vorurteile zu überwinden, erfordert Zeit und Geduld</a:t>
          </a:r>
        </a:p>
      </dgm:t>
    </dgm:pt>
    <dgm:pt modelId="{1C53D789-2E90-E347-BB99-EAD0D8C07847}" type="parTrans" cxnId="{8A3B948C-3CB9-ED40-BEDE-D42FDADDBCA8}">
      <dgm:prSet/>
      <dgm:spPr/>
      <dgm:t>
        <a:bodyPr/>
        <a:lstStyle/>
        <a:p>
          <a:endParaRPr lang="de-DE"/>
        </a:p>
      </dgm:t>
    </dgm:pt>
    <dgm:pt modelId="{B1F9C2F9-105A-C24C-8BB4-D5B1AE417832}" type="sibTrans" cxnId="{8A3B948C-3CB9-ED40-BEDE-D42FDADDBCA8}">
      <dgm:prSet/>
      <dgm:spPr/>
      <dgm:t>
        <a:bodyPr/>
        <a:lstStyle/>
        <a:p>
          <a:endParaRPr lang="de-DE"/>
        </a:p>
      </dgm:t>
    </dgm:pt>
    <dgm:pt modelId="{A631857C-D6E2-E346-BAD1-6E5BAA7D0F20}" type="pres">
      <dgm:prSet presAssocID="{66CFB7CA-5EB5-6F49-9FF0-16F8471D048C}" presName="Name0" presStyleCnt="0">
        <dgm:presLayoutVars>
          <dgm:dir/>
          <dgm:resizeHandles val="exact"/>
        </dgm:presLayoutVars>
      </dgm:prSet>
      <dgm:spPr/>
    </dgm:pt>
    <dgm:pt modelId="{2B81BC6A-9B65-0F49-B119-3042C073C71B}" type="pres">
      <dgm:prSet presAssocID="{599CD9FE-EA78-5A4B-B38D-D90DAE7B5FE3}" presName="node" presStyleLbl="node1" presStyleIdx="0" presStyleCnt="3" custScaleX="129066" custScaleY="143407">
        <dgm:presLayoutVars>
          <dgm:bulletEnabled val="1"/>
        </dgm:presLayoutVars>
      </dgm:prSet>
      <dgm:spPr/>
    </dgm:pt>
    <dgm:pt modelId="{1DE662C2-BD1B-B94C-B09D-57065D65BDA4}" type="pres">
      <dgm:prSet presAssocID="{1B351AEE-81AB-084E-89DE-128FF7E9B04D}" presName="sibTrans" presStyleLbl="sibTrans2D1" presStyleIdx="0" presStyleCnt="3"/>
      <dgm:spPr/>
    </dgm:pt>
    <dgm:pt modelId="{6A671D49-732C-6D41-85DB-E5462A004BBB}" type="pres">
      <dgm:prSet presAssocID="{1B351AEE-81AB-084E-89DE-128FF7E9B04D}" presName="connectorText" presStyleLbl="sibTrans2D1" presStyleIdx="0" presStyleCnt="3"/>
      <dgm:spPr/>
    </dgm:pt>
    <dgm:pt modelId="{2FCB133D-DEFF-A147-B320-7F083F0B85B4}" type="pres">
      <dgm:prSet presAssocID="{F5F60FBE-026D-E648-A276-8111A9F25486}" presName="node" presStyleLbl="node1" presStyleIdx="1" presStyleCnt="3" custScaleX="129066" custScaleY="143407">
        <dgm:presLayoutVars>
          <dgm:bulletEnabled val="1"/>
        </dgm:presLayoutVars>
      </dgm:prSet>
      <dgm:spPr/>
    </dgm:pt>
    <dgm:pt modelId="{071D93E8-EEEA-BD4C-B42C-BCCFDE9ADD2E}" type="pres">
      <dgm:prSet presAssocID="{B59FC5E4-754E-284C-AFA0-BC090E80D025}" presName="sibTrans" presStyleLbl="sibTrans2D1" presStyleIdx="1" presStyleCnt="3"/>
      <dgm:spPr/>
    </dgm:pt>
    <dgm:pt modelId="{D6F87A21-DF85-3C46-81EB-408F080E25F1}" type="pres">
      <dgm:prSet presAssocID="{B59FC5E4-754E-284C-AFA0-BC090E80D025}" presName="connectorText" presStyleLbl="sibTrans2D1" presStyleIdx="1" presStyleCnt="3"/>
      <dgm:spPr/>
    </dgm:pt>
    <dgm:pt modelId="{1A33D639-33C9-3B4F-BD67-9CD75672A26E}" type="pres">
      <dgm:prSet presAssocID="{7621E875-0BB1-604A-9B9B-9120D03512E2}" presName="node" presStyleLbl="node1" presStyleIdx="2" presStyleCnt="3" custScaleX="129066" custScaleY="143407">
        <dgm:presLayoutVars>
          <dgm:bulletEnabled val="1"/>
        </dgm:presLayoutVars>
      </dgm:prSet>
      <dgm:spPr/>
    </dgm:pt>
    <dgm:pt modelId="{544AD3BF-2AB4-CC4B-BD1F-EA1C2DF595C7}" type="pres">
      <dgm:prSet presAssocID="{B1F9C2F9-105A-C24C-8BB4-D5B1AE417832}" presName="sibTrans" presStyleLbl="sibTrans2D1" presStyleIdx="2" presStyleCnt="3"/>
      <dgm:spPr/>
    </dgm:pt>
    <dgm:pt modelId="{BB8393C1-B0BB-AA4C-B081-8C1CE15A5648}" type="pres">
      <dgm:prSet presAssocID="{B1F9C2F9-105A-C24C-8BB4-D5B1AE417832}" presName="connectorText" presStyleLbl="sibTrans2D1" presStyleIdx="2" presStyleCnt="3"/>
      <dgm:spPr/>
    </dgm:pt>
  </dgm:ptLst>
  <dgm:cxnLst>
    <dgm:cxn modelId="{DD83242F-E039-5F47-BAFA-F6B85549113D}" type="presOf" srcId="{66CFB7CA-5EB5-6F49-9FF0-16F8471D048C}" destId="{A631857C-D6E2-E346-BAD1-6E5BAA7D0F20}" srcOrd="0" destOrd="0" presId="urn:microsoft.com/office/officeart/2005/8/layout/cycle7"/>
    <dgm:cxn modelId="{01AFCB34-2E0C-754D-A416-F16861D28C24}" type="presOf" srcId="{1B351AEE-81AB-084E-89DE-128FF7E9B04D}" destId="{6A671D49-732C-6D41-85DB-E5462A004BBB}" srcOrd="1" destOrd="0" presId="urn:microsoft.com/office/officeart/2005/8/layout/cycle7"/>
    <dgm:cxn modelId="{7ABC893C-FB5F-F349-9B10-9A53278530A3}" type="presOf" srcId="{599CD9FE-EA78-5A4B-B38D-D90DAE7B5FE3}" destId="{2B81BC6A-9B65-0F49-B119-3042C073C71B}" srcOrd="0" destOrd="0" presId="urn:microsoft.com/office/officeart/2005/8/layout/cycle7"/>
    <dgm:cxn modelId="{483FB76C-A8D4-FE4D-9252-2B0E695ED16D}" type="presOf" srcId="{B59FC5E4-754E-284C-AFA0-BC090E80D025}" destId="{D6F87A21-DF85-3C46-81EB-408F080E25F1}" srcOrd="1" destOrd="0" presId="urn:microsoft.com/office/officeart/2005/8/layout/cycle7"/>
    <dgm:cxn modelId="{F8014871-A29E-7243-9A26-14F1353CA683}" type="presOf" srcId="{7621E875-0BB1-604A-9B9B-9120D03512E2}" destId="{1A33D639-33C9-3B4F-BD67-9CD75672A26E}" srcOrd="0" destOrd="0" presId="urn:microsoft.com/office/officeart/2005/8/layout/cycle7"/>
    <dgm:cxn modelId="{4C257980-AEC7-4747-99BA-2CA3C2D82DC7}" srcId="{66CFB7CA-5EB5-6F49-9FF0-16F8471D048C}" destId="{F5F60FBE-026D-E648-A276-8111A9F25486}" srcOrd="1" destOrd="0" parTransId="{A7312E48-458F-6E4D-AFD6-D09388BE03CE}" sibTransId="{B59FC5E4-754E-284C-AFA0-BC090E80D025}"/>
    <dgm:cxn modelId="{8A3B948C-3CB9-ED40-BEDE-D42FDADDBCA8}" srcId="{66CFB7CA-5EB5-6F49-9FF0-16F8471D048C}" destId="{7621E875-0BB1-604A-9B9B-9120D03512E2}" srcOrd="2" destOrd="0" parTransId="{1C53D789-2E90-E347-BB99-EAD0D8C07847}" sibTransId="{B1F9C2F9-105A-C24C-8BB4-D5B1AE417832}"/>
    <dgm:cxn modelId="{60989CB0-2D09-B34E-BE69-5FD3B5053AC2}" type="presOf" srcId="{B1F9C2F9-105A-C24C-8BB4-D5B1AE417832}" destId="{544AD3BF-2AB4-CC4B-BD1F-EA1C2DF595C7}" srcOrd="0" destOrd="0" presId="urn:microsoft.com/office/officeart/2005/8/layout/cycle7"/>
    <dgm:cxn modelId="{3EF456D6-EE9F-0B42-96AC-77D0FAFE9CEB}" type="presOf" srcId="{B1F9C2F9-105A-C24C-8BB4-D5B1AE417832}" destId="{BB8393C1-B0BB-AA4C-B081-8C1CE15A5648}" srcOrd="1" destOrd="0" presId="urn:microsoft.com/office/officeart/2005/8/layout/cycle7"/>
    <dgm:cxn modelId="{68494DD9-20C6-6540-8AD1-08C9FAF552F9}" type="presOf" srcId="{1B351AEE-81AB-084E-89DE-128FF7E9B04D}" destId="{1DE662C2-BD1B-B94C-B09D-57065D65BDA4}" srcOrd="0" destOrd="0" presId="urn:microsoft.com/office/officeart/2005/8/layout/cycle7"/>
    <dgm:cxn modelId="{723C72E0-EEE3-DF48-974A-6A681FD39866}" type="presOf" srcId="{F5F60FBE-026D-E648-A276-8111A9F25486}" destId="{2FCB133D-DEFF-A147-B320-7F083F0B85B4}" srcOrd="0" destOrd="0" presId="urn:microsoft.com/office/officeart/2005/8/layout/cycle7"/>
    <dgm:cxn modelId="{56C0D3EB-E1CF-7543-A4A2-8DF7615A689A}" type="presOf" srcId="{B59FC5E4-754E-284C-AFA0-BC090E80D025}" destId="{071D93E8-EEEA-BD4C-B42C-BCCFDE9ADD2E}" srcOrd="0" destOrd="0" presId="urn:microsoft.com/office/officeart/2005/8/layout/cycle7"/>
    <dgm:cxn modelId="{BF21C7EC-8125-9B46-BC34-60AFC10238A7}" srcId="{66CFB7CA-5EB5-6F49-9FF0-16F8471D048C}" destId="{599CD9FE-EA78-5A4B-B38D-D90DAE7B5FE3}" srcOrd="0" destOrd="0" parTransId="{788FCCB0-D5F3-BD40-957B-4C3A62231D20}" sibTransId="{1B351AEE-81AB-084E-89DE-128FF7E9B04D}"/>
    <dgm:cxn modelId="{D99F2EB8-C87F-5B45-A329-2FEAAEF5BA28}" type="presParOf" srcId="{A631857C-D6E2-E346-BAD1-6E5BAA7D0F20}" destId="{2B81BC6A-9B65-0F49-B119-3042C073C71B}" srcOrd="0" destOrd="0" presId="urn:microsoft.com/office/officeart/2005/8/layout/cycle7"/>
    <dgm:cxn modelId="{F4FBCB77-ABF6-1A4A-8CF9-1755CCD1C180}" type="presParOf" srcId="{A631857C-D6E2-E346-BAD1-6E5BAA7D0F20}" destId="{1DE662C2-BD1B-B94C-B09D-57065D65BDA4}" srcOrd="1" destOrd="0" presId="urn:microsoft.com/office/officeart/2005/8/layout/cycle7"/>
    <dgm:cxn modelId="{0C7396B6-BB24-F84D-9168-A52C765A6143}" type="presParOf" srcId="{1DE662C2-BD1B-B94C-B09D-57065D65BDA4}" destId="{6A671D49-732C-6D41-85DB-E5462A004BBB}" srcOrd="0" destOrd="0" presId="urn:microsoft.com/office/officeart/2005/8/layout/cycle7"/>
    <dgm:cxn modelId="{950ECB2C-799A-2D4E-8DA2-EC4B053B9D01}" type="presParOf" srcId="{A631857C-D6E2-E346-BAD1-6E5BAA7D0F20}" destId="{2FCB133D-DEFF-A147-B320-7F083F0B85B4}" srcOrd="2" destOrd="0" presId="urn:microsoft.com/office/officeart/2005/8/layout/cycle7"/>
    <dgm:cxn modelId="{FB5AAC91-CFFE-C641-8B83-E76A324710F6}" type="presParOf" srcId="{A631857C-D6E2-E346-BAD1-6E5BAA7D0F20}" destId="{071D93E8-EEEA-BD4C-B42C-BCCFDE9ADD2E}" srcOrd="3" destOrd="0" presId="urn:microsoft.com/office/officeart/2005/8/layout/cycle7"/>
    <dgm:cxn modelId="{96EFFAD1-3179-0D4A-B6B7-1C6185BB9ADE}" type="presParOf" srcId="{071D93E8-EEEA-BD4C-B42C-BCCFDE9ADD2E}" destId="{D6F87A21-DF85-3C46-81EB-408F080E25F1}" srcOrd="0" destOrd="0" presId="urn:microsoft.com/office/officeart/2005/8/layout/cycle7"/>
    <dgm:cxn modelId="{563BBBC9-D4B7-D54D-9FE9-F8C16A7F8641}" type="presParOf" srcId="{A631857C-D6E2-E346-BAD1-6E5BAA7D0F20}" destId="{1A33D639-33C9-3B4F-BD67-9CD75672A26E}" srcOrd="4" destOrd="0" presId="urn:microsoft.com/office/officeart/2005/8/layout/cycle7"/>
    <dgm:cxn modelId="{C900332B-0177-AE47-B40C-9732772E0A4F}" type="presParOf" srcId="{A631857C-D6E2-E346-BAD1-6E5BAA7D0F20}" destId="{544AD3BF-2AB4-CC4B-BD1F-EA1C2DF595C7}" srcOrd="5" destOrd="0" presId="urn:microsoft.com/office/officeart/2005/8/layout/cycle7"/>
    <dgm:cxn modelId="{03BF21F0-6AD2-C94F-8F47-A2501FFC8525}" type="presParOf" srcId="{544AD3BF-2AB4-CC4B-BD1F-EA1C2DF595C7}" destId="{BB8393C1-B0BB-AA4C-B081-8C1CE15A56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7EA8A-8D75-0043-9049-DAD8BC75E00D}">
      <dsp:nvSpPr>
        <dsp:cNvPr id="0" name=""/>
        <dsp:cNvSpPr/>
      </dsp:nvSpPr>
      <dsp:spPr>
        <a:xfrm>
          <a:off x="984" y="1236582"/>
          <a:ext cx="1919744" cy="19197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650" tIns="20320" rIns="10565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Müdigkeit  </a:t>
          </a:r>
        </a:p>
      </dsp:txBody>
      <dsp:txXfrm>
        <a:off x="282124" y="1517722"/>
        <a:ext cx="1357464" cy="1357464"/>
      </dsp:txXfrm>
    </dsp:sp>
    <dsp:sp modelId="{6619DA07-5A06-1143-ADE2-332BA8C3F097}">
      <dsp:nvSpPr>
        <dsp:cNvPr id="0" name=""/>
        <dsp:cNvSpPr/>
      </dsp:nvSpPr>
      <dsp:spPr>
        <a:xfrm>
          <a:off x="1536780" y="1236582"/>
          <a:ext cx="1919744" cy="19197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650" tIns="20320" rIns="10565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Stress</a:t>
          </a:r>
        </a:p>
      </dsp:txBody>
      <dsp:txXfrm>
        <a:off x="1817920" y="1517722"/>
        <a:ext cx="1357464" cy="1357464"/>
      </dsp:txXfrm>
    </dsp:sp>
    <dsp:sp modelId="{24235D0D-E29D-0F4B-A545-A26B0BBBE3EA}">
      <dsp:nvSpPr>
        <dsp:cNvPr id="0" name=""/>
        <dsp:cNvSpPr/>
      </dsp:nvSpPr>
      <dsp:spPr>
        <a:xfrm>
          <a:off x="3072575" y="1236582"/>
          <a:ext cx="1919744" cy="19197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650" tIns="20320" rIns="10565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Überlastung </a:t>
          </a:r>
        </a:p>
      </dsp:txBody>
      <dsp:txXfrm>
        <a:off x="3353715" y="1517722"/>
        <a:ext cx="1357464" cy="1357464"/>
      </dsp:txXfrm>
    </dsp:sp>
    <dsp:sp modelId="{12862BD5-AFAC-F64F-82F2-57394DEBC22A}">
      <dsp:nvSpPr>
        <dsp:cNvPr id="0" name=""/>
        <dsp:cNvSpPr/>
      </dsp:nvSpPr>
      <dsp:spPr>
        <a:xfrm>
          <a:off x="4608371" y="1236582"/>
          <a:ext cx="1919744" cy="19197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650" tIns="20320" rIns="10565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Zeitknappheit </a:t>
          </a:r>
        </a:p>
      </dsp:txBody>
      <dsp:txXfrm>
        <a:off x="4889511" y="1517722"/>
        <a:ext cx="1357464" cy="1357464"/>
      </dsp:txXfrm>
    </dsp:sp>
    <dsp:sp modelId="{8BEF8D13-7B2F-DC47-939D-EA3EDC4BEF64}">
      <dsp:nvSpPr>
        <dsp:cNvPr id="0" name=""/>
        <dsp:cNvSpPr/>
      </dsp:nvSpPr>
      <dsp:spPr>
        <a:xfrm>
          <a:off x="6144166" y="1236582"/>
          <a:ext cx="1919744" cy="19197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5650" tIns="20320" rIns="10565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Multitasking </a:t>
          </a:r>
        </a:p>
      </dsp:txBody>
      <dsp:txXfrm>
        <a:off x="6425306" y="1517722"/>
        <a:ext cx="1357464" cy="1357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1BC6A-9B65-0F49-B119-3042C073C71B}">
      <dsp:nvSpPr>
        <dsp:cNvPr id="0" name=""/>
        <dsp:cNvSpPr/>
      </dsp:nvSpPr>
      <dsp:spPr>
        <a:xfrm>
          <a:off x="1367825" y="-68388"/>
          <a:ext cx="2591999" cy="1440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  <a:headEnd type="none" w="med" len="med"/>
          <a:tailEnd type="non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Akzeptieren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Setzen Sie eine bewusste Absicht, Vorurteile zu überwinden</a:t>
          </a:r>
        </a:p>
      </dsp:txBody>
      <dsp:txXfrm>
        <a:off x="1410001" y="-26212"/>
        <a:ext cx="2507647" cy="1355650"/>
      </dsp:txXfrm>
    </dsp:sp>
    <dsp:sp modelId="{1DE662C2-BD1B-B94C-B09D-57065D65BDA4}">
      <dsp:nvSpPr>
        <dsp:cNvPr id="0" name=""/>
        <dsp:cNvSpPr/>
      </dsp:nvSpPr>
      <dsp:spPr>
        <a:xfrm rot="3600000">
          <a:off x="3202922" y="1912631"/>
          <a:ext cx="580812" cy="351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3308356" y="1982921"/>
        <a:ext cx="369944" cy="210868"/>
      </dsp:txXfrm>
    </dsp:sp>
    <dsp:sp modelId="{2FCB133D-DEFF-A147-B320-7F083F0B85B4}">
      <dsp:nvSpPr>
        <dsp:cNvPr id="0" name=""/>
        <dsp:cNvSpPr/>
      </dsp:nvSpPr>
      <dsp:spPr>
        <a:xfrm>
          <a:off x="3026832" y="2805097"/>
          <a:ext cx="2591999" cy="1440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Aufmerksamkeit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 reflektieren Sie bewusst Ihre Gedanken, Handlungen und Interaktionen </a:t>
          </a:r>
        </a:p>
      </dsp:txBody>
      <dsp:txXfrm>
        <a:off x="3069008" y="2847273"/>
        <a:ext cx="2507647" cy="1355650"/>
      </dsp:txXfrm>
    </dsp:sp>
    <dsp:sp modelId="{071D93E8-EEEA-BD4C-B42C-BCCFDE9ADD2E}">
      <dsp:nvSpPr>
        <dsp:cNvPr id="0" name=""/>
        <dsp:cNvSpPr/>
      </dsp:nvSpPr>
      <dsp:spPr>
        <a:xfrm rot="10800000">
          <a:off x="2373418" y="3349374"/>
          <a:ext cx="580812" cy="351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88299"/>
            <a:satOff val="-15156"/>
            <a:lumOff val="195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 rot="10800000">
        <a:off x="2478852" y="3419664"/>
        <a:ext cx="369944" cy="210868"/>
      </dsp:txXfrm>
    </dsp:sp>
    <dsp:sp modelId="{1A33D639-33C9-3B4F-BD67-9CD75672A26E}">
      <dsp:nvSpPr>
        <dsp:cNvPr id="0" name=""/>
        <dsp:cNvSpPr/>
      </dsp:nvSpPr>
      <dsp:spPr>
        <a:xfrm>
          <a:off x="-291182" y="2805097"/>
          <a:ext cx="2591999" cy="1440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Zeit</a:t>
          </a:r>
          <a:r>
            <a:rPr lang="de-DE" sz="13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Vorurteile zu überwinden, erfordert Zeit und Geduld</a:t>
          </a:r>
        </a:p>
      </dsp:txBody>
      <dsp:txXfrm>
        <a:off x="-249006" y="2847273"/>
        <a:ext cx="2507647" cy="1355650"/>
      </dsp:txXfrm>
    </dsp:sp>
    <dsp:sp modelId="{544AD3BF-2AB4-CC4B-BD1F-EA1C2DF595C7}">
      <dsp:nvSpPr>
        <dsp:cNvPr id="0" name=""/>
        <dsp:cNvSpPr/>
      </dsp:nvSpPr>
      <dsp:spPr>
        <a:xfrm rot="18000000">
          <a:off x="1543914" y="1912631"/>
          <a:ext cx="580812" cy="3514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76598"/>
            <a:satOff val="-30313"/>
            <a:lumOff val="391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500" kern="1200"/>
        </a:p>
      </dsp:txBody>
      <dsp:txXfrm>
        <a:off x="1649348" y="1982921"/>
        <a:ext cx="369944" cy="210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1208416-4D7E-50A4-D478-7F3E3DACD4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A69862-3AE7-9C05-3953-2840CD3EC4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E54C07-522F-C04B-9446-CD5B21083C62}" type="datetimeFigureOut">
              <a:rPr lang="de-DE"/>
              <a:pPr>
                <a:defRPr/>
              </a:pPr>
              <a:t>23.04.2024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E560FA-A196-219A-3ABD-CE65DFD83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CADB0F-E2C2-F1AE-2ED7-E75AF46C6B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6351E0-6FA1-4C48-9002-B8D2DAF5E3C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5522EA7-B7B4-E77A-DA92-A06395006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582E5A-A2B8-DB01-FB76-76AA104614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452" tIns="47227" rIns="94452" bIns="472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66014F-E5B9-7642-B00B-2A4B03ABF97D}" type="datetimeFigureOut">
              <a:rPr lang="de-DE"/>
              <a:pPr>
                <a:defRPr/>
              </a:pPr>
              <a:t>23.04.2024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B1B940A-3CB6-1ED3-0D5C-E331CBB1A4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2" tIns="47227" rIns="94452" bIns="47227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92ABDC0-450B-199A-179F-328688D16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452" tIns="47227" rIns="94452" bIns="47227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06FB7F-29FF-4336-2EEF-7BF04F875B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452" tIns="47227" rIns="94452" bIns="472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3041C0-72CC-50A5-AA5A-44F2E6BF9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452" tIns="47227" rIns="94452" bIns="472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C08275-E511-B94D-89A2-1DBC9D13489D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8275-E511-B94D-89A2-1DBC9D13489D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591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071399-09EC-1F69-1E40-70059EC05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D581-FA7B-4444-B07C-E049D92386BA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6AE4D6-2636-E491-83CE-69959DD2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137104-EE99-36C2-0118-33733CD2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452F3-2C3D-294A-8C78-B7BF7FA7343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87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289D013-B10A-CA71-8B2E-2F936BF2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16F7-9FD6-4648-996A-F8E7420FBEFF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0F7EF99-7259-A94F-3636-BF084BAB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4AC2B96-173C-B5A9-B2AA-62ACD377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13B20-D9A0-BB45-8591-F97A543F005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09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604CC6-F14D-16D2-2F59-098C33A705B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59B1-B4FE-4A22-884E-0447F43B3D91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5601962-6C05-BD44-6844-79AE42D9D3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DD53271-4096-00CA-5FA8-5F26887084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70674E2-2927-4F46-94DB-DF1F321CE41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9214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ED557-A4A6-7495-45E4-2150469E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E9BE-3FB7-4D31-A556-C7415523C28C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519D89E-6619-3E5A-00C5-C1CBF43D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A9043FD-96F0-5A22-4C1F-E252040E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EC884-323A-A947-8498-108FA1056B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406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3BAC9E2-C915-E16E-FEB9-204A34C78E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B03789-7D23-40B7-AA43-02938FB535B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66A98E5-ED84-6190-68E0-6762E36285E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453188"/>
            <a:ext cx="6548437" cy="2889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2916D0D-F7B5-308A-580E-A37923809F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90BF224-24D3-524D-844C-AA46F72F44D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5494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26D22B0-CB5E-EDE5-FEAF-097DA696FB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830A3F-52D3-4033-A524-CF1E0D5687C9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CE45EC0-E521-E8F6-6068-7677797F01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453188"/>
            <a:ext cx="6548437" cy="28892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65920DD-F10F-DDC9-C400-744A060F497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46A231-F142-1C4B-966B-9D4A526AD3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6660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C9A3959-739B-44F8-D966-52D6406B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37BD-9055-4E6D-94A6-2344FB6A466E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FBD2DA6-A2B1-861B-F4B4-29952F03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E80159A-9575-5D73-7911-DA9510FA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985FD-0898-144B-BCC9-5DBA95D358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5954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340893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CFB0F6-25F0-4D09-25F9-F9A5C38364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E48E-72DD-49A8-9F33-0FDE8868F8C0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0CB5C1A-CD08-5C74-A7AC-4F4F77DA24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1C58D39-2E6E-1D37-70EC-8C21278175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1D522F70-3E96-A745-BE78-C88C5C0192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671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uf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F85DE6A7-386B-2790-68A9-0FD31960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-2236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1AFB1D1-3092-7701-5E6E-4FCFD8AEB047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0722C89A-A898-150F-107C-5B1417683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678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53DFD4-1F8E-7E6E-BBD5-F7A3D6B3B8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FC55E-C418-4EB6-BAE9-3D17CFA2CA6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4CF1040-B47A-2455-951D-8A2400C3BF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624E6DD-362A-28A6-CE1C-92A0E06FE0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D3F62B-AF8C-E54F-9CC8-713CE5369B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1254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08912" cy="381642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025798-45B6-E760-6529-27155B1F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90E-EBC5-42D8-AB1D-5E6EE68AE4F0}" type="datetime1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529761-32D8-5C42-4681-D4D20D11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D72AF6-3269-5C2D-C9F4-F940F937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99B88-5142-9340-83BE-EE4D101DC74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292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4D1219-5C90-EB98-3892-8D45FF91C9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FB80-0B79-4FFB-9591-A29F74AB9A1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69E773-98CF-6A0F-BD7C-3EC1A7354E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C7ABA1-763A-1947-2D47-C1FE9CC0C7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0530A2A-3CC7-F848-8079-ADB95F7800C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405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328592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2276872"/>
            <a:ext cx="2376264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9E1E1-CD87-D92A-4A12-7E8F03FA947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BF510B-F250-4DD9-BC9C-BAC80DBB30E4}" type="datetime1">
              <a:rPr lang="de-DE" smtClean="0"/>
              <a:t>23.04.2024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DFA4B-3D11-FCE7-7218-89008810792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02BDA9-BE8F-1E6C-D2D3-92E9CF89BE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4BAF4E-6495-E74F-931B-872ABACA55E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4723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328592" cy="38164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2276874"/>
            <a:ext cx="2376264" cy="180019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293096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3E64B76-B92A-AD07-0228-8322878E42D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447EB0-B6F3-4AFA-B690-AC271AFE3B55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F3F9C98-2ED7-B953-7AE2-996169F2A0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7B7AC6A-6A19-B774-BA9C-D9508D6CD2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E24864-04E0-694C-8DB8-86239A90F38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2515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1F37B2E-0E5A-A980-5AD9-D43D349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A38B-7039-47CB-921D-174E60EA36E6}" type="datetime1">
              <a:rPr lang="de-DE" smtClean="0"/>
              <a:t>23.04.2024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F7CEE-88CE-05D7-F7BB-990193CF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43AE56-7D3B-1FE4-432B-88E3C756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67A3-2ED7-C543-B545-EF49B479365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2972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3378E21-A4C4-34AA-C595-7421525644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49CC-3095-4C14-9319-6643BAC4C0DE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E1DD406-8FB0-26B8-CAF5-C9FD42C14B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865EFA1-CAB6-5161-CB16-FDB9E3CC04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754262A-F78C-834F-BDBA-4B4430DE989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6897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0324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A5393-F556-4A20-D532-D743F6455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51C4-BB0C-4308-93AE-72CC35F58AE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89BC1-9D33-FA10-1065-6525E8C7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0FE100-CFDC-C2A6-249B-66265F46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E4D96A0A-8422-5D46-94F4-6056372BE0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7344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844824"/>
            <a:ext cx="2376264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97C2CB-983E-7C0F-CBF7-C22D756DCF3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3C031-B132-461F-AC3A-9C13C9F3BCBC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61DC9F-A1A6-865A-9335-C1D260E439D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0F444-F564-9BC9-AB4E-AA779118E8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C3231DBB-372F-624B-8CDD-F69FAA928B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0467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844826"/>
            <a:ext cx="2376264" cy="2016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077072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861EC38-EDE4-A238-5407-AC8D29946E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410C-8C55-4751-87B0-A64F683D0A3B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FF41E1A-680F-FE7F-742B-6F9184487F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51BFFA-F550-0C25-6795-A378E8868B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41ACFD14-E0B4-1743-9C42-D2C5A77C5A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2812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656585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8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23323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D25C5A5-19C1-5044-CB93-BA76CD52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61B2-6282-4427-A25D-9336CEAF073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5790DE8-604F-7C5B-57EE-831C3901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AF73D82-BF79-29FE-FEB4-8E26FB63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0E3A01F5-E8AA-CF48-B917-5145EEAA25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60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052737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73EFCBA-7E54-B1F2-7FB4-D2CB5D3A68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5E28E-A469-44BD-B098-55C7E6FE3174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CC83BE5-EF48-D129-3DAE-5E6B1407DE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54313B5-1516-7BEB-3D55-1F27D4D0A2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956550" y="6454775"/>
            <a:ext cx="863600" cy="287338"/>
          </a:xfrm>
        </p:spPr>
        <p:txBody>
          <a:bodyPr/>
          <a:lstStyle>
            <a:lvl1pPr>
              <a:defRPr/>
            </a:lvl1pPr>
          </a:lstStyle>
          <a:p>
            <a:fld id="{3D56491E-3C01-9B4B-9000-CC19488EE9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6119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403244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705A7D9-A1F0-5FBF-BE27-9FBFA4EE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DB1E-BECC-4952-8975-D485B2CE94B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B4B1A08-E21D-AB48-4C87-9B29D273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57FDF57-6D54-A245-F521-E200BFA1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1886B-724E-DF44-964E-0793BFBF691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278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53DFD4-1F8E-7E6E-BBD5-F7A3D6B3B8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7282-0465-4316-A2B6-24A0E8D7674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4CF1040-B47A-2455-951D-8A2400C3BF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624E6DD-362A-28A6-CE1C-92A0E06FE0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7D3F62B-AF8C-E54F-9CC8-713CE5369B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2826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844824"/>
            <a:ext cx="2376264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0609A6E-8646-B3C6-CD2B-7531606B35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D536-2BE3-430E-AD12-9E5793E4023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F320F18-84D5-212D-B6B3-99D43239A5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491ABDD-8B08-BBBF-4BBD-F495B208C0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9A42200-46F5-064B-9CEC-C241B57D10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240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5328592" cy="40324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844826"/>
            <a:ext cx="2376264" cy="20162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077072"/>
            <a:ext cx="2376264" cy="1800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B0B19AF-7C13-939C-C7A0-839C6AF60A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2B66-4BFB-4FEC-8E11-BD6A9FA42FC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0AD3BD9-6772-E615-13F6-555C8C74DA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3BB553D-657A-51F5-2711-6D71481FB2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19702ED-DF93-2E4A-B24C-2A6433693BF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5465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108BE91-0BFE-EA2D-0F52-41125AD8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D9C6-39E9-421A-8853-1943DB0B2A93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482E17-A018-B4A7-4F3E-E249F8BD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41DAEC1-FB4C-F8EB-53E3-3925D981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70AF4-16B2-064E-A809-873678C8868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9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111F074-C033-F338-33BD-362CF0EE670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6A93-D9C7-4C21-9E4C-55BA3AE2A62A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5271AF8-35B9-A35A-BF8C-2CE8578D8A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D1C140D7-1764-F766-A164-BDFED9919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5358C2D1-9257-974D-B720-C7F991AB8F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7513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f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F85DE6A7-386B-2790-68A9-0FD31960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-2236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1AFB1D1-3092-7701-5E6E-4FCFD8AEB047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0722C89A-A898-150F-107C-5B1417683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066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immb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718DC87A-7126-6E16-51DC-08F39E3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381" r="6557" b="-3995"/>
          <a:stretch>
            <a:fillRect/>
          </a:stretch>
        </p:blipFill>
        <p:spPr bwMode="auto">
          <a:xfrm>
            <a:off x="0" y="0"/>
            <a:ext cx="9144000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A5C3853F-4D94-8E75-F780-59D78C75B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48313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68ADAA3-5BA6-CB5C-5A6E-ED2688737A58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014A65B0-FDE5-7F05-A2BD-9B64410D4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929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ü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B867D56A-F81C-6064-15CC-A9E37DC40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t="604" r="4457" b="1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5">
            <a:extLst>
              <a:ext uri="{FF2B5EF4-FFF2-40B4-BE49-F238E27FC236}">
                <a16:creationId xmlns:a16="http://schemas.microsoft.com/office/drawing/2014/main" id="{052FBD68-9A55-25A8-5CB4-43D3A022F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548313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67E4593-AE28-AA2D-4F3E-FBA2CF5D679F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id="{A71EF96D-4B5F-20BA-425A-4EAB7C363B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127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genzglä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61317A88-DFE7-7F8C-EFD0-B0D45A6F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2" r="5908" b="-1132"/>
          <a:stretch>
            <a:fillRect/>
          </a:stretch>
        </p:blipFill>
        <p:spPr bwMode="auto">
          <a:xfrm>
            <a:off x="0" y="-26988"/>
            <a:ext cx="9144000" cy="69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EEBB9E2-01FD-7054-A678-AE028349F269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ED1D95F0-B2D2-14A2-173F-C1A7886B9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3794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AD4FF4C9-DF8A-1E80-9FB0-D69E119B5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" t="2914" b="12190"/>
          <a:stretch>
            <a:fillRect/>
          </a:stretch>
        </p:blipFill>
        <p:spPr bwMode="auto">
          <a:xfrm>
            <a:off x="0" y="0"/>
            <a:ext cx="9144000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D532DD2-7209-E069-CB30-C84F2965DCBF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305AB199-BCDE-5E52-2383-F6597234A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B4BA29C-3F5D-DEDD-35AE-305E057A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D057-A81F-4D39-BA7D-7E570F364C9B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5654F93-7226-E8EB-02A8-7F3591D8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4FF9CB1-53B2-6293-F949-5D9D03F5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2B19B-D40E-7042-A75D-F041E556C3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55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9144000" cy="4824412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631627F-B32D-0289-137D-4D08D151B4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481C-CC03-454E-B1D8-3FF925207314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A3ED674-F46E-1D54-B264-6F6B208161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7B65D3-F1B9-3873-21C7-EA541985E8F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D33E4AB-DD93-E549-84A1-C56A126A88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527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uf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>
            <a:extLst>
              <a:ext uri="{FF2B5EF4-FFF2-40B4-BE49-F238E27FC236}">
                <a16:creationId xmlns:a16="http://schemas.microsoft.com/office/drawing/2014/main" id="{F85DE6A7-386B-2790-68A9-0FD31960A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3" b="-2236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1AFB1D1-3092-7701-5E6E-4FCFD8AEB047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0722C89A-A898-150F-107C-5B1417683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4968552" cy="184482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526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BFD4CF16-935C-B559-E821-B12BDF9B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495E-218A-4751-AADB-F39463D5112D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4CF636B-AA18-6347-7E68-F49B47FA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B618C2E-B340-F595-CFA1-F880E156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9C941-4C20-B64F-9C24-5607ED40FAE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758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1988840"/>
            <a:ext cx="2376264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2EA7F5C-BEF0-6318-0424-95449BBD2DC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6B82309-5F58-4F5E-BDCD-00F0DD54B255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BC9A776-9B97-B979-3D19-F7CA53A7CD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88F1EF7-297C-BEF3-8157-396949F08C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435702D-5E20-974C-885F-5162A63510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62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56693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5328592" cy="417646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76264" cy="1970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3"/>
          <p:cNvSpPr>
            <a:spLocks noGrp="1"/>
          </p:cNvSpPr>
          <p:nvPr>
            <p:ph sz="half" idx="11"/>
          </p:nvPr>
        </p:nvSpPr>
        <p:spPr>
          <a:xfrm>
            <a:off x="6300192" y="4195274"/>
            <a:ext cx="2376264" cy="19700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E1B961F-D0B4-114E-7D21-3D43A678F0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5C1C266-C9A1-4FA7-B1B1-76DA51639085}" type="datetime1">
              <a:rPr lang="de-DE" smtClean="0"/>
              <a:t>23.04.2024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CB9CA9-2DB7-3134-8618-2EE0657DAA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7813" y="6386513"/>
            <a:ext cx="6548437" cy="287337"/>
          </a:xfrm>
        </p:spPr>
        <p:txBody>
          <a:bodyPr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D42F1D7-426D-4671-3472-F9D6F86F8F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FB42074-B754-9245-AC02-56A81E3C303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35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 12">
            <a:extLst>
              <a:ext uri="{FF2B5EF4-FFF2-40B4-BE49-F238E27FC236}">
                <a16:creationId xmlns:a16="http://schemas.microsoft.com/office/drawing/2014/main" id="{7ADF2401-423D-547D-1CA8-47DC3E808B6F}"/>
              </a:ext>
            </a:extLst>
          </p:cNvPr>
          <p:cNvSpPr/>
          <p:nvPr/>
        </p:nvSpPr>
        <p:spPr>
          <a:xfrm>
            <a:off x="-180975" y="6426200"/>
            <a:ext cx="7993063" cy="215900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Parallelogramm 17">
            <a:extLst>
              <a:ext uri="{FF2B5EF4-FFF2-40B4-BE49-F238E27FC236}">
                <a16:creationId xmlns:a16="http://schemas.microsoft.com/office/drawing/2014/main" id="{9E5A8C7C-DC83-F756-7FB2-E3D3E04667C8}"/>
              </a:ext>
            </a:extLst>
          </p:cNvPr>
          <p:cNvSpPr/>
          <p:nvPr/>
        </p:nvSpPr>
        <p:spPr>
          <a:xfrm>
            <a:off x="7956550" y="6426200"/>
            <a:ext cx="863600" cy="215900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28" name="Titelplatzhalter 1">
            <a:extLst>
              <a:ext uri="{FF2B5EF4-FFF2-40B4-BE49-F238E27FC236}">
                <a16:creationId xmlns:a16="http://schemas.microsoft.com/office/drawing/2014/main" id="{B6FF4773-1B7B-CA93-4ED3-6EAF975434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9" name="Textplatzhalter 2">
            <a:extLst>
              <a:ext uri="{FF2B5EF4-FFF2-40B4-BE49-F238E27FC236}">
                <a16:creationId xmlns:a16="http://schemas.microsoft.com/office/drawing/2014/main" id="{6EC92407-E10C-18B4-57A6-BBC1D743F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" name="Parallelogramm 6">
            <a:extLst>
              <a:ext uri="{FF2B5EF4-FFF2-40B4-BE49-F238E27FC236}">
                <a16:creationId xmlns:a16="http://schemas.microsoft.com/office/drawing/2014/main" id="{B5EDA639-B5F4-D3CB-B101-CEC2F86644F6}"/>
              </a:ext>
            </a:extLst>
          </p:cNvPr>
          <p:cNvSpPr/>
          <p:nvPr/>
        </p:nvSpPr>
        <p:spPr>
          <a:xfrm>
            <a:off x="-180975" y="260350"/>
            <a:ext cx="9001125" cy="647700"/>
          </a:xfrm>
          <a:prstGeom prst="parallelogram">
            <a:avLst/>
          </a:prstGeom>
          <a:solidFill>
            <a:srgbClr val="0053A4"/>
          </a:solidFill>
          <a:ln>
            <a:noFill/>
          </a:ln>
          <a:effectLst>
            <a:outerShdw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31" name="Grafik 11">
            <a:extLst>
              <a:ext uri="{FF2B5EF4-FFF2-40B4-BE49-F238E27FC236}">
                <a16:creationId xmlns:a16="http://schemas.microsoft.com/office/drawing/2014/main" id="{1DDE8D41-339C-62ED-1C53-6AD777912F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98463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4ACEAE4F-9484-9801-41E3-0B6BE0BA0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D951B-4EFD-4F6F-8E39-EE3ECEA078F4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3609529D-A182-ADC2-7E1E-DD9F4FF93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1750"/>
            <a:ext cx="60483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DD8BE820-9B96-A5C7-577F-FE3C0DE28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6550" y="6386513"/>
            <a:ext cx="863600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2337834-E01E-FB48-810E-D07DDCB17CA6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5" name="Textfeld 16">
            <a:extLst>
              <a:ext uri="{FF2B5EF4-FFF2-40B4-BE49-F238E27FC236}">
                <a16:creationId xmlns:a16="http://schemas.microsoft.com/office/drawing/2014/main" id="{018AE059-D60F-28CE-9B06-07F5E98F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310" y="374650"/>
            <a:ext cx="127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bg1"/>
                </a:solidFill>
                <a:cs typeface="Arial" charset="0"/>
              </a:rPr>
              <a:t>Dr. Bianca Biallas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bg1"/>
                </a:solidFill>
                <a:cs typeface="Arial" charset="0"/>
              </a:rPr>
              <a:t>Gleichstellung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106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1">
            <a:extLst>
              <a:ext uri="{FF2B5EF4-FFF2-40B4-BE49-F238E27FC236}">
                <a16:creationId xmlns:a16="http://schemas.microsoft.com/office/drawing/2014/main" id="{B9DA9965-A4CC-F93C-3842-D0AF86FF6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5718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28F37165-2F7D-3C5C-FB03-97A54A071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2542E-8D13-4336-8F33-F2FE8CAF9A8D}" type="datetime1">
              <a:rPr lang="de-DE" smtClean="0"/>
              <a:t>23.04.2024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42ECBF0B-2EB2-6FBA-787A-16BC9078C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65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084C697-449E-8452-9A06-D0DD6CF3C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386513"/>
            <a:ext cx="503238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7365D"/>
                </a:solidFill>
              </a:defRPr>
            </a:lvl1pPr>
          </a:lstStyle>
          <a:p>
            <a:fld id="{CCD1F129-2947-754F-A6B2-288DEF87994E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2056" name="Textfeld 16">
            <a:extLst>
              <a:ext uri="{FF2B5EF4-FFF2-40B4-BE49-F238E27FC236}">
                <a16:creationId xmlns:a16="http://schemas.microsoft.com/office/drawing/2014/main" id="{FC9DE2DC-986B-099E-5657-CF20E26E0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333375"/>
            <a:ext cx="1476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  <p:sp>
        <p:nvSpPr>
          <p:cNvPr id="2055" name="Titelplatzhalter 1">
            <a:extLst>
              <a:ext uri="{FF2B5EF4-FFF2-40B4-BE49-F238E27FC236}">
                <a16:creationId xmlns:a16="http://schemas.microsoft.com/office/drawing/2014/main" id="{0A1FC69D-9FA7-CEB8-61F2-F02493EE49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251124C-88F3-8E41-F93F-CDD9C51F55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88" r:id="rId2"/>
    <p:sldLayoutId id="2147484089" r:id="rId3"/>
    <p:sldLayoutId id="2147484075" r:id="rId4"/>
    <p:sldLayoutId id="2147484076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D2C5B71-BBDE-65D5-7FA2-6775B56E97B5}"/>
              </a:ext>
            </a:extLst>
          </p:cNvPr>
          <p:cNvSpPr/>
          <p:nvPr/>
        </p:nvSpPr>
        <p:spPr>
          <a:xfrm>
            <a:off x="0" y="6500813"/>
            <a:ext cx="9159875" cy="215900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0504A0-E212-1689-B330-487D9CD275CE}"/>
              </a:ext>
            </a:extLst>
          </p:cNvPr>
          <p:cNvSpPr/>
          <p:nvPr/>
        </p:nvSpPr>
        <p:spPr>
          <a:xfrm>
            <a:off x="0" y="-26988"/>
            <a:ext cx="9144000" cy="863601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E02B65B-8D80-8054-3BF3-7558DCA8EB04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Grafik 11">
            <a:extLst>
              <a:ext uri="{FF2B5EF4-FFF2-40B4-BE49-F238E27FC236}">
                <a16:creationId xmlns:a16="http://schemas.microsoft.com/office/drawing/2014/main" id="{943659D6-8882-B088-C66C-CE100F9B3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3344EE45-D7FD-0415-BD1A-AA1ECF4A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448425"/>
            <a:ext cx="1008062" cy="29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C2C08A-022E-4D29-A8CA-BCC059CD8457}" type="datetime1">
              <a:rPr lang="de-DE" smtClean="0"/>
              <a:t>23.04.2024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910266A9-F9A8-BE83-44AF-06E8435A2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453188"/>
            <a:ext cx="6553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416BC81-8EC3-0DF4-0642-8BA69057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453188"/>
            <a:ext cx="503238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BA69DC9-F417-0D40-8C17-83286CF8CE5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3" name="Textfeld 16">
            <a:extLst>
              <a:ext uri="{FF2B5EF4-FFF2-40B4-BE49-F238E27FC236}">
                <a16:creationId xmlns:a16="http://schemas.microsoft.com/office/drawing/2014/main" id="{553C1480-245E-88DC-1C1E-B898D7E7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-26988"/>
            <a:ext cx="146208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bg1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bg1"/>
                </a:solidFill>
                <a:cs typeface="Arial" charset="0"/>
              </a:rPr>
              <a:t>Institution</a:t>
            </a:r>
          </a:p>
        </p:txBody>
      </p:sp>
      <p:sp>
        <p:nvSpPr>
          <p:cNvPr id="3082" name="Titelplatzhalter 1">
            <a:extLst>
              <a:ext uri="{FF2B5EF4-FFF2-40B4-BE49-F238E27FC236}">
                <a16:creationId xmlns:a16="http://schemas.microsoft.com/office/drawing/2014/main" id="{C8E2CEDF-0321-08E1-5AE1-1C9A10B53F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073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BE8F9F62-B079-005F-D180-705C9A5B7F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989138"/>
            <a:ext cx="81962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90" r:id="rId2"/>
    <p:sldLayoutId id="2147484091" r:id="rId3"/>
    <p:sldLayoutId id="2147484078" r:id="rId4"/>
    <p:sldLayoutId id="2147484079" r:id="rId5"/>
    <p:sldLayoutId id="2147484104" r:id="rId6"/>
    <p:sldLayoutId id="2147484105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2AD42F03-5CF4-9D6F-5645-AFC37688BA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4843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A0824A51-FC70-8384-D0D1-1F08191B6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2276475"/>
            <a:ext cx="8196263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4100" name="Grafik 11">
            <a:extLst>
              <a:ext uri="{FF2B5EF4-FFF2-40B4-BE49-F238E27FC236}">
                <a16:creationId xmlns:a16="http://schemas.microsoft.com/office/drawing/2014/main" id="{DFAF9A24-A1D6-A3CF-C3EA-0DFE274A18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71488"/>
            <a:ext cx="153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9CC7FFFE-8594-1F2E-D216-7CBD01CD1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381750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6D303-3B8E-40EF-89D0-05C0A0527315}" type="datetime1">
              <a:rPr lang="de-DE" smtClean="0"/>
              <a:t>23.04.2024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5FC32865-B7C2-7DF5-1393-C4C47A31D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3865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E2B1DA3-A819-B707-C303-FCB7F8DE6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386513"/>
            <a:ext cx="503238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F497D"/>
                </a:solidFill>
              </a:defRPr>
            </a:lvl1pPr>
          </a:lstStyle>
          <a:p>
            <a:fld id="{2FB2A257-D81C-CA47-B107-9A9EDEC0C08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4104" name="Textfeld 16">
            <a:extLst>
              <a:ext uri="{FF2B5EF4-FFF2-40B4-BE49-F238E27FC236}">
                <a16:creationId xmlns:a16="http://schemas.microsoft.com/office/drawing/2014/main" id="{27D2C58B-901E-00A8-8CE9-60F8C2216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447675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E6258699-92E7-CA33-5D36-09A632D8BF2E}"/>
              </a:ext>
            </a:extLst>
          </p:cNvPr>
          <p:cNvCxnSpPr/>
          <p:nvPr/>
        </p:nvCxnSpPr>
        <p:spPr>
          <a:xfrm>
            <a:off x="468313" y="1052513"/>
            <a:ext cx="8207375" cy="0"/>
          </a:xfrm>
          <a:prstGeom prst="line">
            <a:avLst/>
          </a:prstGeom>
          <a:ln w="28575">
            <a:solidFill>
              <a:srgbClr val="005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EDDAB46D-F855-22A4-F061-4F4293139C95}"/>
              </a:ext>
            </a:extLst>
          </p:cNvPr>
          <p:cNvCxnSpPr/>
          <p:nvPr/>
        </p:nvCxnSpPr>
        <p:spPr>
          <a:xfrm>
            <a:off x="468313" y="6308725"/>
            <a:ext cx="8207375" cy="0"/>
          </a:xfrm>
          <a:prstGeom prst="line">
            <a:avLst/>
          </a:prstGeom>
          <a:ln w="28575">
            <a:solidFill>
              <a:srgbClr val="0053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92" r:id="rId2"/>
    <p:sldLayoutId id="2147484093" r:id="rId3"/>
    <p:sldLayoutId id="2147484081" r:id="rId4"/>
    <p:sldLayoutId id="2147484082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F497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F497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>
            <a:extLst>
              <a:ext uri="{FF2B5EF4-FFF2-40B4-BE49-F238E27FC236}">
                <a16:creationId xmlns:a16="http://schemas.microsoft.com/office/drawing/2014/main" id="{5E01A803-03E9-F151-7083-9B57C4B36A7A}"/>
              </a:ext>
            </a:extLst>
          </p:cNvPr>
          <p:cNvSpPr/>
          <p:nvPr/>
        </p:nvSpPr>
        <p:spPr>
          <a:xfrm>
            <a:off x="-180975" y="6308725"/>
            <a:ext cx="9432925" cy="576263"/>
          </a:xfrm>
          <a:prstGeom prst="parallelogram">
            <a:avLst>
              <a:gd name="adj" fmla="val 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3" name="Titelplatzhalter 1">
            <a:extLst>
              <a:ext uri="{FF2B5EF4-FFF2-40B4-BE49-F238E27FC236}">
                <a16:creationId xmlns:a16="http://schemas.microsoft.com/office/drawing/2014/main" id="{0EF0C8BF-C2E7-088A-69B9-F0CD3E1831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4" name="Textplatzhalter 2">
            <a:extLst>
              <a:ext uri="{FF2B5EF4-FFF2-40B4-BE49-F238E27FC236}">
                <a16:creationId xmlns:a16="http://schemas.microsoft.com/office/drawing/2014/main" id="{34244531-C301-441A-62B7-D4D0CED13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844675"/>
            <a:ext cx="81962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5125" name="Grafik 11">
            <a:extLst>
              <a:ext uri="{FF2B5EF4-FFF2-40B4-BE49-F238E27FC236}">
                <a16:creationId xmlns:a16="http://schemas.microsoft.com/office/drawing/2014/main" id="{A4745F7F-C6AB-D3B8-4694-DAE3A4B62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0350"/>
            <a:ext cx="1538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Grafik 12">
            <a:extLst>
              <a:ext uri="{FF2B5EF4-FFF2-40B4-BE49-F238E27FC236}">
                <a16:creationId xmlns:a16="http://schemas.microsoft.com/office/drawing/2014/main" id="{7AB4BA19-8899-F9A3-B865-A6C422C7A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t="50000" r="7877" b="18031"/>
          <a:stretch>
            <a:fillRect/>
          </a:stretch>
        </p:blipFill>
        <p:spPr bwMode="auto">
          <a:xfrm>
            <a:off x="-107950" y="5732463"/>
            <a:ext cx="30384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F4F8781-E98E-D35E-8EF8-174E08D50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313" y="6450013"/>
            <a:ext cx="1008062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869D8-3CAC-4325-B0C4-75814E0BB975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60C37E35-FA9F-0394-224F-3B2768E96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7813" y="6450013"/>
            <a:ext cx="6553200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6D5B63D-DF2C-71FB-7232-78CDBD733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50" y="6453188"/>
            <a:ext cx="503238" cy="2889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1E27E4-5000-1243-B78D-CB70B1B71B7D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E8527B76-C249-8D5D-B6FC-3F9F42FF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938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9">
            <a:extLst>
              <a:ext uri="{FF2B5EF4-FFF2-40B4-BE49-F238E27FC236}">
                <a16:creationId xmlns:a16="http://schemas.microsoft.com/office/drawing/2014/main" id="{264DB76B-F362-0467-C87A-34C524D7BB42}"/>
              </a:ext>
            </a:extLst>
          </p:cNvPr>
          <p:cNvSpPr/>
          <p:nvPr/>
        </p:nvSpPr>
        <p:spPr>
          <a:xfrm>
            <a:off x="2268538" y="6381750"/>
            <a:ext cx="6983412" cy="287338"/>
          </a:xfrm>
          <a:prstGeom prst="parallelogram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FC7B6FF4-2FC1-DB30-63C9-564AFD7F7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5875" y="6381750"/>
            <a:ext cx="100806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59EBF-B094-47C3-B2C0-B77C00703F60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D4E5D89-F93C-F2F0-7C1E-0632E933F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5375" y="6386513"/>
            <a:ext cx="46085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Fußzeile ändern über "Einfügen" &gt; "Kopf- und Fußzeile ändern"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746D3DF-CCC2-8B14-04F7-3B109ABB9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8350" y="6386513"/>
            <a:ext cx="504825" cy="287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AF3E94-FA58-114A-A89C-C2307142D1F7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4614FC-44BD-B0B4-7C8F-2AAE64CC1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98196"/>
            <a:ext cx="2232248" cy="26125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151" name="Titelplatzhalter 1">
            <a:extLst>
              <a:ext uri="{FF2B5EF4-FFF2-40B4-BE49-F238E27FC236}">
                <a16:creationId xmlns:a16="http://schemas.microsoft.com/office/drawing/2014/main" id="{24793B68-C4E3-4FBF-7ABA-F296F065D0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052513"/>
            <a:ext cx="82073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52" name="Textplatzhalter 2">
            <a:extLst>
              <a:ext uri="{FF2B5EF4-FFF2-40B4-BE49-F238E27FC236}">
                <a16:creationId xmlns:a16="http://schemas.microsoft.com/office/drawing/2014/main" id="{AFA429B0-91C8-8526-5334-0A4F55133E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9425" y="1844675"/>
            <a:ext cx="8196263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6153" name="Grafik 11">
            <a:extLst>
              <a:ext uri="{FF2B5EF4-FFF2-40B4-BE49-F238E27FC236}">
                <a16:creationId xmlns:a16="http://schemas.microsoft.com/office/drawing/2014/main" id="{C61C610F-4963-BCFA-0121-4D8072D04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60350"/>
            <a:ext cx="15382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6">
            <a:extLst>
              <a:ext uri="{FF2B5EF4-FFF2-40B4-BE49-F238E27FC236}">
                <a16:creationId xmlns:a16="http://schemas.microsoft.com/office/drawing/2014/main" id="{8DFE9330-ED3D-829A-490C-6D7EED32B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9388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de-DE" altLang="de-DE" sz="1200" b="1" dirty="0">
                <a:solidFill>
                  <a:schemeClr val="accent3"/>
                </a:solidFill>
                <a:cs typeface="Arial" charset="0"/>
              </a:rPr>
              <a:t>Sabine Mustermann</a:t>
            </a:r>
          </a:p>
          <a:p>
            <a:pPr algn="r">
              <a:defRPr/>
            </a:pPr>
            <a:r>
              <a:rPr lang="de-DE" altLang="de-DE" sz="1200" dirty="0">
                <a:solidFill>
                  <a:schemeClr val="accent3"/>
                </a:solidFill>
                <a:cs typeface="Arial" charset="0"/>
              </a:rPr>
              <a:t>Institution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7365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7365D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17365D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17365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C3015E9-8BA7-7F5C-FEB6-AF5351BCF339}"/>
              </a:ext>
            </a:extLst>
          </p:cNvPr>
          <p:cNvSpPr/>
          <p:nvPr/>
        </p:nvSpPr>
        <p:spPr>
          <a:xfrm>
            <a:off x="0" y="5013325"/>
            <a:ext cx="9144000" cy="1844675"/>
          </a:xfrm>
          <a:prstGeom prst="rect">
            <a:avLst/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171" name="Grafik 18">
            <a:extLst>
              <a:ext uri="{FF2B5EF4-FFF2-40B4-BE49-F238E27FC236}">
                <a16:creationId xmlns:a16="http://schemas.microsoft.com/office/drawing/2014/main" id="{3CD5414C-9D77-06E8-A43C-DD89240592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788025"/>
            <a:ext cx="21605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mplicit.harvard.edu/implicit/germany/takeatest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3">
            <a:extLst>
              <a:ext uri="{FF2B5EF4-FFF2-40B4-BE49-F238E27FC236}">
                <a16:creationId xmlns:a16="http://schemas.microsoft.com/office/drawing/2014/main" id="{9206417B-698F-B490-EE59-501DCD1EF11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b="1" dirty="0"/>
              <a:t>Vielfalt im Recruiting</a:t>
            </a:r>
            <a:br>
              <a:rPr lang="de-DE" altLang="de-DE" dirty="0"/>
            </a:br>
            <a:r>
              <a:rPr lang="de-DE" altLang="de-DE" sz="1800" dirty="0" err="1"/>
              <a:t>Unconscious</a:t>
            </a:r>
            <a:r>
              <a:rPr lang="de-DE" altLang="de-DE" sz="1800" dirty="0"/>
              <a:t> Bias erkennen und überwinden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FFE28-BE2A-A694-E554-2004AA6B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200"/>
              <a:t>Faktoren, die unconscious bias verstärken </a:t>
            </a:r>
            <a:r>
              <a:rPr lang="de-DE" sz="2200" b="0" i="1"/>
              <a:t>(Danziger et al., 2011)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3CC10F98-5853-FAE1-B38F-B63AB7651C6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8848434"/>
              </p:ext>
            </p:extLst>
          </p:nvPr>
        </p:nvGraphicFramePr>
        <p:xfrm>
          <a:off x="467544" y="1988840"/>
          <a:ext cx="8064896" cy="439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0511FC-AB1A-6465-5F08-827694D8E11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BF9319-70B4-42FD-9B14-C94A8C3D70E9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92B1D7-9F7E-12F4-92A3-BC16AC34E9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0530A2A-3CC7-F848-8079-ADB95F7800CE}" type="slidenum">
              <a:rPr lang="de-DE" altLang="de-DE" smtClean="0"/>
              <a:pPr>
                <a:spcAft>
                  <a:spcPts val="600"/>
                </a:spcAft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06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143B25-612D-6502-E7E4-3877FB02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de-DE" dirty="0"/>
              <a:t>Reduktion der Komplexität durch Kategorisierungen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93CF81-F93B-7E2D-50A1-685354E3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1A26B57-75A5-4780-A4B3-DD6A8A508A19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C0AC33-A3CE-EDD4-6E5A-23C1AF2F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0530A2A-3CC7-F848-8079-ADB95F7800CE}" type="slidenum">
              <a:rPr lang="de-DE" altLang="de-DE" smtClean="0"/>
              <a:pPr>
                <a:spcAft>
                  <a:spcPts val="600"/>
                </a:spcAft>
              </a:pPr>
              <a:t>11</a:t>
            </a:fld>
            <a:endParaRPr lang="de-DE" altLang="de-DE"/>
          </a:p>
        </p:txBody>
      </p:sp>
      <p:pic>
        <p:nvPicPr>
          <p:cNvPr id="9" name="Grafik 8" descr="Ein Bild, das Diagramm, Schrift, Screenshot, Reihe enthält.&#10;&#10;Automatisch generierte Beschreibung">
            <a:extLst>
              <a:ext uri="{FF2B5EF4-FFF2-40B4-BE49-F238E27FC236}">
                <a16:creationId xmlns:a16="http://schemas.microsoft.com/office/drawing/2014/main" id="{48437778-30C5-4FC3-1BEE-0915F3576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0" y="3573016"/>
            <a:ext cx="8208912" cy="2503718"/>
          </a:xfrm>
          <a:prstGeom prst="rect">
            <a:avLst/>
          </a:prstGeom>
          <a:noFill/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6336EA1-9F50-1C45-C065-6F20B0AFA8C2}"/>
              </a:ext>
            </a:extLst>
          </p:cNvPr>
          <p:cNvSpPr txBox="1">
            <a:spLocks/>
          </p:cNvSpPr>
          <p:nvPr/>
        </p:nvSpPr>
        <p:spPr bwMode="auto">
          <a:xfrm>
            <a:off x="611238" y="1916832"/>
            <a:ext cx="820891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5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de-DE" b="0" dirty="0">
                <a:effectLst/>
              </a:rPr>
              <a:t>Im Auswahlprozess stehen Verantwortliche oft vor einer Vielzahl von Informationen, die es zu bewerten gilt. Unbewusste Vorurteile vereinfachen diese Informationen, um schnellere Entscheidungen zu treffen. </a:t>
            </a:r>
            <a:r>
              <a:rPr lang="de-DE" dirty="0"/>
              <a:t>E</a:t>
            </a:r>
            <a:r>
              <a:rPr lang="de-DE" dirty="0">
                <a:effectLst/>
              </a:rPr>
              <a:t>s ist wichtig, sich der möglichen Verzerrungen bewusst zu sein und bewusst dagegen anzugehen, um faire Entscheidungen zu gewährleisten.</a:t>
            </a:r>
          </a:p>
          <a:p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82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48B5E-03A5-60D0-BE9A-C6A6308C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84784"/>
            <a:ext cx="8208912" cy="566936"/>
          </a:xfrm>
        </p:spPr>
        <p:txBody>
          <a:bodyPr/>
          <a:lstStyle/>
          <a:p>
            <a:r>
              <a:rPr lang="de-DE" dirty="0"/>
              <a:t>Folgen von </a:t>
            </a:r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im Recruiting </a:t>
            </a:r>
            <a:r>
              <a:rPr lang="de-DE" sz="1500" b="0" i="1" dirty="0"/>
              <a:t>(Dietz und </a:t>
            </a:r>
            <a:r>
              <a:rPr lang="de-DE" sz="1500" b="0" i="1" dirty="0" err="1"/>
              <a:t>Prott</a:t>
            </a:r>
            <a:r>
              <a:rPr lang="de-DE" sz="1500" b="0" i="1" dirty="0"/>
              <a:t>, 2019)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4EA267-7623-1694-2328-CB8D93BD3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2186523"/>
            <a:ext cx="7992888" cy="22510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Mikroaggressionen und Diskriminierung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Verminderung der Chancengleichheit für Minderheiten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Entwicklung von Monokulturen in Unternehmen</a:t>
            </a:r>
          </a:p>
          <a:p>
            <a:pPr lvl="1"/>
            <a:endParaRPr lang="de-DE" dirty="0">
              <a:sym typeface="Wingdings" pitchFamily="2" charset="2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07972F-DEFE-7906-DDF4-72D5091434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35B70D3-C32A-4658-B615-30040704B95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819088-89A8-FBAE-CD58-9FB218D70F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A5962AF-85C1-B8AF-A912-B2F66D51386C}"/>
              </a:ext>
            </a:extLst>
          </p:cNvPr>
          <p:cNvSpPr txBox="1">
            <a:spLocks/>
          </p:cNvSpPr>
          <p:nvPr/>
        </p:nvSpPr>
        <p:spPr bwMode="auto">
          <a:xfrm>
            <a:off x="576874" y="3714819"/>
            <a:ext cx="8208912" cy="5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F497D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de-DE" dirty="0"/>
              <a:t>Vorteile einer vielfältigen Belegschaft </a:t>
            </a:r>
            <a:r>
              <a:rPr lang="de-DE" sz="1500" b="0" i="1" dirty="0"/>
              <a:t>(Cox &amp; Ross, 1991; Dezsö &amp; Ross, 2012)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8706B4AA-B840-BBE1-AF26-8AC573026F95}"/>
              </a:ext>
            </a:extLst>
          </p:cNvPr>
          <p:cNvSpPr txBox="1">
            <a:spLocks/>
          </p:cNvSpPr>
          <p:nvPr/>
        </p:nvSpPr>
        <p:spPr bwMode="auto">
          <a:xfrm>
            <a:off x="575556" y="4281755"/>
            <a:ext cx="7992888" cy="225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Unterschiedliche Perspektiven, Erfahrungen und Kenntnisse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Bessere Problemlösungs- und Entscheidungsfähigkeit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Kreativere und innovativere Ideen/Produkte </a:t>
            </a:r>
          </a:p>
          <a:p>
            <a:pPr lvl="1"/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186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F4BF0-DB4B-81D2-4943-788EA5D23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Wichtigsten Typen von </a:t>
            </a:r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  <a:r>
              <a:rPr lang="de-DE" sz="1500" b="0" i="1" dirty="0"/>
              <a:t>(</a:t>
            </a:r>
            <a:r>
              <a:rPr lang="de-DE" sz="1500" b="0" i="1" dirty="0" err="1"/>
              <a:t>Caccavale</a:t>
            </a:r>
            <a:r>
              <a:rPr lang="de-DE" sz="1500" b="0" i="1" dirty="0"/>
              <a:t>, 2020)</a:t>
            </a:r>
            <a:r>
              <a:rPr lang="de-DE" sz="1500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23A135-7200-0280-9680-2AED4DF57A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282814E9-7D04-43A2-A143-0968B0561FBA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6AEE6F-A14C-1C90-8F0D-CF7767557F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FBD87D4-6F72-5AAE-33BB-D3DF83EAD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" y="2244913"/>
            <a:ext cx="8706583" cy="16672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EB61892-C024-8E94-C7F3-55CCD2F7BF3C}"/>
              </a:ext>
            </a:extLst>
          </p:cNvPr>
          <p:cNvSpPr txBox="1"/>
          <p:nvPr/>
        </p:nvSpPr>
        <p:spPr>
          <a:xfrm>
            <a:off x="218708" y="3946662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Tendenz, Personen oder Gruppen zu bevorzugen, die uns ähnlich sind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A470E8C-F16F-C466-7D19-B0628FF09677}"/>
              </a:ext>
            </a:extLst>
          </p:cNvPr>
          <p:cNvSpPr txBox="1"/>
          <p:nvPr/>
        </p:nvSpPr>
        <p:spPr>
          <a:xfrm>
            <a:off x="2395353" y="3937044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Stereotypen, Vorurteile und Annahmen über verschiedenen Gruppen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073530-0941-5A13-DE6F-A690E9ACFEF2}"/>
              </a:ext>
            </a:extLst>
          </p:cNvPr>
          <p:cNvSpPr txBox="1"/>
          <p:nvPr/>
        </p:nvSpPr>
        <p:spPr>
          <a:xfrm>
            <a:off x="4571999" y="3946662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Tendenz, dass einzelne positive Eindrücke einer Person die Gesamt-</a:t>
            </a:r>
            <a:r>
              <a:rPr lang="de-DE" sz="1600" dirty="0" err="1"/>
              <a:t>wahrnehnung</a:t>
            </a:r>
            <a:r>
              <a:rPr lang="de-DE" sz="1600" dirty="0"/>
              <a:t> positiv beeinflussen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1ABC6AD-E56F-772B-A495-D408960A6E9F}"/>
              </a:ext>
            </a:extLst>
          </p:cNvPr>
          <p:cNvSpPr txBox="1"/>
          <p:nvPr/>
        </p:nvSpPr>
        <p:spPr>
          <a:xfrm>
            <a:off x="6748645" y="3912131"/>
            <a:ext cx="18722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Tendenz, Informationen zu suchen und zu interpretieren, die die eigenen bestehenden Überzeugungen bestätigen </a:t>
            </a:r>
          </a:p>
        </p:txBody>
      </p:sp>
    </p:spTree>
    <p:extLst>
      <p:ext uri="{BB962C8B-B14F-4D97-AF65-F5344CB8AC3E}">
        <p14:creationId xmlns:p14="http://schemas.microsoft.com/office/powerpoint/2010/main" val="230295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92F6EB2-4656-8A45-ED90-57DB5DB4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de-DE" dirty="0"/>
              <a:t>Beispiele für </a:t>
            </a:r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bei der Rekrutierung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74B882A-2028-3260-9273-F8E332A29C7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FA3BEC44-F2DE-4A48-BB94-80F579A9B6C7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065CA3-A1FB-B24C-0C08-63FA430B9C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9" name="Grafik 8" descr="Gedankenblase Silhouette">
            <a:extLst>
              <a:ext uri="{FF2B5EF4-FFF2-40B4-BE49-F238E27FC236}">
                <a16:creationId xmlns:a16="http://schemas.microsoft.com/office/drawing/2014/main" id="{AF5C98C0-475A-09AF-DF8B-BC81BD035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40000">
            <a:off x="3938807" y="1501681"/>
            <a:ext cx="4976601" cy="3443867"/>
          </a:xfrm>
          <a:prstGeom prst="rect">
            <a:avLst/>
          </a:prstGeom>
        </p:spPr>
      </p:pic>
      <p:pic>
        <p:nvPicPr>
          <p:cNvPr id="10" name="Grafik 9" descr="Gedankenblase Silhouette">
            <a:extLst>
              <a:ext uri="{FF2B5EF4-FFF2-40B4-BE49-F238E27FC236}">
                <a16:creationId xmlns:a16="http://schemas.microsoft.com/office/drawing/2014/main" id="{D33C7635-EED5-588F-D8C6-914D138CD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35437" flipH="1">
            <a:off x="-213613" y="1351607"/>
            <a:ext cx="4421163" cy="4421163"/>
          </a:xfrm>
          <a:prstGeom prst="rect">
            <a:avLst/>
          </a:prstGeom>
        </p:spPr>
      </p:pic>
      <p:pic>
        <p:nvPicPr>
          <p:cNvPr id="11" name="Grafik 10" descr="Gedankenblase Silhouette">
            <a:extLst>
              <a:ext uri="{FF2B5EF4-FFF2-40B4-BE49-F238E27FC236}">
                <a16:creationId xmlns:a16="http://schemas.microsoft.com/office/drawing/2014/main" id="{36101D6E-CBCF-3D77-B8E8-8E330CA3C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697687" flipH="1">
            <a:off x="3746283" y="2977349"/>
            <a:ext cx="5264421" cy="36487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07CC2C7-9509-D67B-4F1E-4BEE8262FC08}"/>
              </a:ext>
            </a:extLst>
          </p:cNvPr>
          <p:cNvSpPr txBox="1"/>
          <p:nvPr/>
        </p:nvSpPr>
        <p:spPr>
          <a:xfrm rot="20460000">
            <a:off x="988856" y="2307425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Oh, sie war an einer angesehenen Universität - Sie muss intelligent sein.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1EEAD8-747B-3C92-2F5A-6ADE39DECEDA}"/>
              </a:ext>
            </a:extLst>
          </p:cNvPr>
          <p:cNvSpPr txBox="1"/>
          <p:nvPr/>
        </p:nvSpPr>
        <p:spPr>
          <a:xfrm rot="813643">
            <a:off x="5234665" y="2306043"/>
            <a:ext cx="2911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Er ist älter als die anderen Bewerber. Vielleicht ist er nicht so technikaffin oder motiviert.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CB13A2-8412-256D-0557-AED53A87649B}"/>
              </a:ext>
            </a:extLst>
          </p:cNvPr>
          <p:cNvSpPr txBox="1"/>
          <p:nvPr/>
        </p:nvSpPr>
        <p:spPr>
          <a:xfrm rot="20520000">
            <a:off x="5097432" y="4667693"/>
            <a:ext cx="3167008" cy="121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Adresse dieser Person liegt in einer problematische Gegend. Vielleicht passt er nicht in unser Team.</a:t>
            </a:r>
          </a:p>
        </p:txBody>
      </p:sp>
    </p:spTree>
    <p:extLst>
      <p:ext uri="{BB962C8B-B14F-4D97-AF65-F5344CB8AC3E}">
        <p14:creationId xmlns:p14="http://schemas.microsoft.com/office/powerpoint/2010/main" val="42347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81181-93CF-D93D-FBDD-EDCB90D85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97273"/>
            <a:ext cx="8208912" cy="566936"/>
          </a:xfrm>
        </p:spPr>
        <p:txBody>
          <a:bodyPr/>
          <a:lstStyle/>
          <a:p>
            <a:r>
              <a:rPr lang="de-DE" dirty="0"/>
              <a:t>Verhalten, um Bias zu überwinden </a:t>
            </a:r>
            <a:r>
              <a:rPr lang="de-DE" sz="1500" b="0" i="1" dirty="0"/>
              <a:t>(</a:t>
            </a:r>
            <a:r>
              <a:rPr lang="de-DE" sz="1500" b="0" dirty="0"/>
              <a:t>Domsch et al., 2019; Marcelin et al., 201; </a:t>
            </a:r>
            <a:r>
              <a:rPr lang="de-DE" sz="1500" b="0" dirty="0" err="1"/>
              <a:t>Ogunyemi</a:t>
            </a:r>
            <a:r>
              <a:rPr lang="de-DE" sz="1500" b="0" dirty="0"/>
              <a:t>, 2021; Wheeler, 2015)</a:t>
            </a:r>
            <a:br>
              <a:rPr lang="de-DE" sz="1500" b="0" dirty="0"/>
            </a:br>
            <a:r>
              <a:rPr lang="de-DE" dirty="0"/>
              <a:t> 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AF2F37D-5354-F9E3-61F0-CE6F048A91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5326998"/>
              </p:ext>
            </p:extLst>
          </p:nvPr>
        </p:nvGraphicFramePr>
        <p:xfrm>
          <a:off x="1908175" y="1988840"/>
          <a:ext cx="5327650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C8E5B9-A126-294B-8F69-180E81E6BE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8E9981A-37F4-4B02-9CD4-6069D6CEC744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542338-02CA-2278-954C-E11C2048FE8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2099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D3D50-BCD9-8830-67B8-0C7C26A82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329" y="1556792"/>
            <a:ext cx="7779021" cy="4680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Hinterfragen</a:t>
            </a:r>
            <a:r>
              <a:rPr lang="de-DE" dirty="0"/>
              <a:t> Sie ihre Überzeugungen, Werte, Einstellungen und Wahrnehmungen kritisch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Erinnern</a:t>
            </a:r>
            <a:r>
              <a:rPr lang="de-DE" dirty="0"/>
              <a:t> Sie sich selbst daran, dass unbewusste Vorurteile täglich unsere Entscheidungen beeinflussen.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Zweifeln</a:t>
            </a:r>
            <a:r>
              <a:rPr lang="de-DE" dirty="0"/>
              <a:t> Sie aktiv an sich selbst: Prüfen Sie Ihre eigenen Entscheidungen stets daraufhin, ob ein Vorurteil vorliegt.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Berücksichtigen Sie das </a:t>
            </a:r>
            <a:r>
              <a:rPr lang="de-DE" b="1" dirty="0"/>
              <a:t>Gruppenbewusstsein</a:t>
            </a:r>
            <a:r>
              <a:rPr lang="de-DE" dirty="0"/>
              <a:t>: Fragen Sie sich bei jeder Entscheidung, die eine Person betrifft, die nicht zu Ihrer eigenen Gruppe/sozialen Schicht gehört, ob Sie dieselbe Entscheidung auch bei einem "Ingroup-Mitglied" treffen würden.</a:t>
            </a:r>
          </a:p>
          <a:p>
            <a:pPr algn="ctr"/>
            <a:r>
              <a:rPr lang="de-DE" dirty="0"/>
              <a:t>		</a:t>
            </a:r>
          </a:p>
          <a:p>
            <a:r>
              <a:rPr lang="de-DE" sz="1200" i="1" dirty="0"/>
              <a:t>Wheeler, 2015; </a:t>
            </a:r>
            <a:r>
              <a:rPr lang="de-DE" sz="1200" i="1" dirty="0" err="1"/>
              <a:t>Ogunyemi</a:t>
            </a:r>
            <a:r>
              <a:rPr lang="de-DE" sz="1200" i="1" dirty="0"/>
              <a:t>, 2021; Marcelin et al., 2019, Domsch et al., 2019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E8F778-1E8C-3EAF-F016-C9FB3C2870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3EC89FCF-88E0-4745-98CA-F9AC19A5D27B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3511CB-E81C-9BD4-BA92-A3CA5ACCAB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278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D3D50-BCD9-8830-67B8-0C7C26A82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59" y="1196752"/>
            <a:ext cx="7779021" cy="468052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Suchen Sie aktiv Kontakte zu Personen, die </a:t>
            </a:r>
            <a:r>
              <a:rPr lang="de-DE" b="1" dirty="0"/>
              <a:t>Gegenstereotype</a:t>
            </a:r>
            <a:r>
              <a:rPr lang="de-DE" dirty="0"/>
              <a:t> darstellen (z.B. weibliche Führungskräfte).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Engagieren Sie sich in </a:t>
            </a:r>
            <a:r>
              <a:rPr lang="de-DE" b="1" dirty="0"/>
              <a:t>Beziehungen</a:t>
            </a:r>
            <a:r>
              <a:rPr lang="de-DE" dirty="0"/>
              <a:t> mit Menschen anderer sozialer Identitäten und Kulturen, um neue Denkmuster und alternative Sichtweisen zu fördern.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Reduzieren Sie Stress, Müdigkeit, Überlastung und Zeitknappheit. Nehmen Sie sich </a:t>
            </a:r>
            <a:r>
              <a:rPr lang="de-DE" b="1" dirty="0"/>
              <a:t>Zeit für Ihre Entscheidungen</a:t>
            </a:r>
            <a:r>
              <a:rPr lang="de-DE" dirty="0"/>
              <a:t>!</a:t>
            </a:r>
          </a:p>
          <a:p>
            <a:endParaRPr lang="de-DE" dirty="0"/>
          </a:p>
          <a:p>
            <a:endParaRPr lang="de-DE" dirty="0"/>
          </a:p>
          <a:p>
            <a:pPr algn="ctr"/>
            <a:r>
              <a:rPr lang="de-DE" dirty="0"/>
              <a:t>	Testen Sie Ihre Bias mithilfe des </a:t>
            </a:r>
            <a:r>
              <a:rPr lang="de-DE" dirty="0">
                <a:hlinkClick r:id="rId2"/>
              </a:rPr>
              <a:t>IAT-Tests</a:t>
            </a:r>
            <a:r>
              <a:rPr lang="de-DE" dirty="0"/>
              <a:t>! </a:t>
            </a:r>
          </a:p>
          <a:p>
            <a:r>
              <a:rPr lang="de-DE" dirty="0"/>
              <a:t>	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E8F778-1E8C-3EAF-F016-C9FB3C28703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F93D44A-4CF4-43EB-BB3E-C28D0891F96F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3511CB-E81C-9BD4-BA92-A3CA5ACCAB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17</a:t>
            </a:fld>
            <a:endParaRPr lang="de-DE" altLang="de-DE"/>
          </a:p>
        </p:txBody>
      </p:sp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4422DC1E-8E8B-791D-1673-9D3DA7CE8CA8}"/>
              </a:ext>
            </a:extLst>
          </p:cNvPr>
          <p:cNvSpPr/>
          <p:nvPr/>
        </p:nvSpPr>
        <p:spPr>
          <a:xfrm>
            <a:off x="2051720" y="4293096"/>
            <a:ext cx="504031" cy="2880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359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EDD85-F70F-4441-CAE3-E3AD7CF9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776927-BC0E-4665-E133-9E3903195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8208912" cy="4176464"/>
          </a:xfrm>
        </p:spPr>
        <p:txBody>
          <a:bodyPr>
            <a:normAutofit/>
          </a:bodyPr>
          <a:lstStyle/>
          <a:p>
            <a:pPr marL="450000" indent="-450000">
              <a:lnSpc>
                <a:spcPts val="1200"/>
              </a:lnSpc>
            </a:pP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Banaji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 R., &amp; Greenwald, A. G. (2013). Blindspot: Hidden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biases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Delacorte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Press.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Cox, T., &amp; Blake, S. (1991). Managing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cultural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organizational </a:t>
            </a: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competitiveness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Academy </a:t>
            </a:r>
            <a:r>
              <a:rPr lang="de-DE" sz="1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Management Executive, 5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(3), 45–56. 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Caccavale</a:t>
            </a:r>
            <a:r>
              <a:rPr lang="de-DE" sz="1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J. (2020). 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Science Behind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Unconscious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Bias – And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Affects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Hiring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Abgerufen von https://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www.beapplied.com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post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unconscious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-bias-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explained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-and-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it-affects-hiring</a:t>
            </a:r>
            <a:endParaRPr lang="de-DE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Danziger, S.,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Levav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J. &amp;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Avnaim-Pesso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L. (2011).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Extraneous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judical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decisions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Proceedings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national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acaddemy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, 108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(17), 6889-6892. 10.1073/pnas.1018033108</a:t>
            </a:r>
            <a:endParaRPr lang="de-DE" sz="1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0000" indent="-450000">
              <a:lnSpc>
                <a:spcPts val="1200"/>
              </a:lnSpc>
            </a:pP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Dezso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̈, C.L., &amp; Ross, D.G. (2012).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in top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firm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? A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panel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Strategic Management Journal, 33(9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), 1072–1089.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Dietz, B. &amp;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Prott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F. (2019). Perspektivwechsel: das Unbewusste bewusst machen! Eine empirische Untersuchung zu beruflichen Geschlechterstereotypen. In M. Domsch, D. Ladwig und F. Weber (Hrsg.), 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Vorurteile im Arbeitsleben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(S. 239-252). Springer Gabler. 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Domsch, M., Ladwig, D.  &amp; Weber, F. (2019).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Unconscious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Bias - Eine Einführung zu Vorurteilen im Arbeitsleben. In M. Domsch, D. Ladwig und F. Weber (Hrsg.), </a:t>
            </a:r>
            <a:r>
              <a:rPr lang="de-DE" sz="1200" i="1" dirty="0">
                <a:latin typeface="Calibri" panose="020F0502020204030204" pitchFamily="34" charset="0"/>
                <a:cs typeface="Calibri" panose="020F0502020204030204" pitchFamily="34" charset="0"/>
              </a:rPr>
              <a:t>Vorurteile im Arbeitsleben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(S. 3-17). Springer Gabler. 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Marcelin, J.,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Siraj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D., Victor, R.,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Kotadia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S. &amp; Maldonado, Y. (2019). The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unconscious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healthcare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Recognize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Mitigate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It. The Journal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Infectious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Diseases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220(2), 62-73. 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Ogunyemi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D. (2021).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Defeating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unconscious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reflective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interactive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workshop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 Journal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Graduate Medical Education, 13(2), 189-194. 10.4300/JGME-D-20-00722.1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Staats, C.,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Capatosto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Tenney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L. &amp; Mamo, S. (2017). State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Science: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Implicit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review (nicht ganz sicher über Zitierweise?)</a:t>
            </a:r>
          </a:p>
          <a:p>
            <a:pPr marL="450000" indent="-450000">
              <a:lnSpc>
                <a:spcPts val="1200"/>
              </a:lnSpc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Wheeler, R. (2015).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all do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unconscious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bias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 Law Library Journal, 107(2), 325-331.</a:t>
            </a:r>
          </a:p>
          <a:p>
            <a:pPr marL="450000" indent="-450000">
              <a:lnSpc>
                <a:spcPts val="1200"/>
              </a:lnSpc>
            </a:pP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E11384-CFF1-F343-CDB8-1FB315E1393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D42C073D-4812-45AD-A27C-DE738D3E84A1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E8AB9C-77E9-F9FF-887D-705A9893CA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24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86A3DF-8D4B-4E6C-1346-6F070E25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330383"/>
            <a:ext cx="5486400" cy="566739"/>
          </a:xfrm>
        </p:spPr>
        <p:txBody>
          <a:bodyPr wrap="square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de-DE" sz="2000" dirty="0"/>
              <a:t>Wen würden Sie zu einem Bewerbungsgespräch einladen?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9A5BF4-8E84-DA8B-6A5E-0EE6B0A3D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8800" y="1170288"/>
            <a:ext cx="5486400" cy="804863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Stellen Sie sich vor Sie erhalten drei identische Bewerbungen von folgenden Personen: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487D1D-1C51-8620-2097-2B962D2E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BB64054-155B-47F1-B1D3-4F04C243E3AD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9AB2FD-4FD1-1776-611D-4345F9ED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0530A2A-3CC7-F848-8079-ADB95F7800CE}" type="slidenum">
              <a:rPr lang="de-DE" altLang="de-DE" smtClean="0"/>
              <a:pPr>
                <a:spcAft>
                  <a:spcPts val="600"/>
                </a:spcAft>
              </a:pPr>
              <a:t>2</a:t>
            </a:fld>
            <a:endParaRPr lang="de-DE" altLang="de-DE"/>
          </a:p>
        </p:txBody>
      </p:sp>
      <p:pic>
        <p:nvPicPr>
          <p:cNvPr id="9" name="Grafik 8" descr="Ein Bild, das Menschliches Gesicht, Lächeln, Kleidung, Person enthält.&#10;&#10;Automatisch generierte Beschreibung">
            <a:extLst>
              <a:ext uri="{FF2B5EF4-FFF2-40B4-BE49-F238E27FC236}">
                <a16:creationId xmlns:a16="http://schemas.microsoft.com/office/drawing/2014/main" id="{5D997D8F-81CE-6604-B1F6-0F7356B06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" r="-630" b="-1"/>
          <a:stretch/>
        </p:blipFill>
        <p:spPr>
          <a:xfrm>
            <a:off x="1713458" y="1926177"/>
            <a:ext cx="5717084" cy="29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EA3EC52-799A-A21D-E09D-2DAC29579EE5}"/>
              </a:ext>
            </a:extLst>
          </p:cNvPr>
          <p:cNvSpPr txBox="1"/>
          <p:nvPr/>
        </p:nvSpPr>
        <p:spPr>
          <a:xfrm>
            <a:off x="5868144" y="481107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schemeClr val="tx2"/>
                </a:solidFill>
              </a:rPr>
              <a:t>Weichselbaumer (2016)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0A1BA3-A767-C35C-78B5-C2A2C0CCDAE4}"/>
              </a:ext>
            </a:extLst>
          </p:cNvPr>
          <p:cNvSpPr/>
          <p:nvPr/>
        </p:nvSpPr>
        <p:spPr>
          <a:xfrm>
            <a:off x="1713458" y="1926177"/>
            <a:ext cx="5882730" cy="316189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8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B9D3131-8994-6077-96F7-F6AAA348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Eine </a:t>
            </a:r>
            <a:r>
              <a:rPr lang="en-US" sz="2200" dirty="0" err="1"/>
              <a:t>Studie</a:t>
            </a:r>
            <a:r>
              <a:rPr lang="en-US" sz="2200" dirty="0"/>
              <a:t> </a:t>
            </a:r>
            <a:r>
              <a:rPr lang="en-US" sz="2200" dirty="0" err="1"/>
              <a:t>zeigt</a:t>
            </a:r>
            <a:r>
              <a:rPr lang="en-US" sz="2200" dirty="0"/>
              <a:t> </a:t>
            </a:r>
            <a:r>
              <a:rPr lang="en-US" sz="2200" dirty="0" err="1"/>
              <a:t>folgende</a:t>
            </a:r>
            <a:r>
              <a:rPr lang="en-US" sz="2200" dirty="0"/>
              <a:t> </a:t>
            </a:r>
            <a:r>
              <a:rPr lang="en-US" sz="2200" dirty="0" err="1"/>
              <a:t>Ergebnisse</a:t>
            </a:r>
            <a:r>
              <a:rPr lang="en-US" sz="2200" dirty="0"/>
              <a:t> </a:t>
            </a:r>
            <a:r>
              <a:rPr lang="en-US" sz="2200" dirty="0" err="1"/>
              <a:t>bezüglich</a:t>
            </a:r>
            <a:r>
              <a:rPr lang="en-US" sz="2200" dirty="0"/>
              <a:t> der </a:t>
            </a:r>
            <a:r>
              <a:rPr lang="en-US" sz="2200" dirty="0" err="1"/>
              <a:t>Antwortrate</a:t>
            </a:r>
            <a:r>
              <a:rPr lang="en-US" sz="2000" dirty="0"/>
              <a:t> </a:t>
            </a:r>
            <a:r>
              <a:rPr lang="en-US" sz="1700" b="0" i="1" dirty="0"/>
              <a:t>(</a:t>
            </a:r>
            <a:r>
              <a:rPr lang="en-US" sz="1700" b="0" i="1" dirty="0" err="1"/>
              <a:t>Weichselbaumer</a:t>
            </a:r>
            <a:r>
              <a:rPr lang="en-US" sz="1700" b="0" i="1" dirty="0"/>
              <a:t>, 2016):</a:t>
            </a:r>
          </a:p>
        </p:txBody>
      </p:sp>
      <p:pic>
        <p:nvPicPr>
          <p:cNvPr id="8" name="Bildplatzhalter 7" descr="Ein Bild, das Menschliches Gesicht, Lächeln, Kleidung, Person enthält.&#10;&#10;Automatisch generierte Beschreibung">
            <a:extLst>
              <a:ext uri="{FF2B5EF4-FFF2-40B4-BE49-F238E27FC236}">
                <a16:creationId xmlns:a16="http://schemas.microsoft.com/office/drawing/2014/main" id="{BF1F3CA9-A1CD-A96D-9CF2-C2A3D760D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6945" y="1989138"/>
            <a:ext cx="8090110" cy="4176712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5D128C-8145-E784-F636-C33F0877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36AFB3A-B320-41C6-9A3E-2239F8DB4443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B96355-B0CD-9518-5A30-0A512AAE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2272B19B-D40E-7042-A75D-F041E556C394}" type="slidenum">
              <a:rPr lang="de-DE" altLang="de-DE" smtClean="0"/>
              <a:pPr>
                <a:spcAft>
                  <a:spcPts val="600"/>
                </a:spcAft>
              </a:pPr>
              <a:t>3</a:t>
            </a:fld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62D0FA-BBAB-EB64-C225-1F3983C3B5EA}"/>
              </a:ext>
            </a:extLst>
          </p:cNvPr>
          <p:cNvSpPr/>
          <p:nvPr/>
        </p:nvSpPr>
        <p:spPr>
          <a:xfrm>
            <a:off x="2627784" y="2852936"/>
            <a:ext cx="576064" cy="2952328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6905566-CFAB-7FBC-92B2-E89DA0294AA5}"/>
              </a:ext>
            </a:extLst>
          </p:cNvPr>
          <p:cNvSpPr/>
          <p:nvPr/>
        </p:nvSpPr>
        <p:spPr>
          <a:xfrm>
            <a:off x="5398018" y="3501008"/>
            <a:ext cx="576064" cy="23271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A77C78D-746D-FF48-EDFA-7C6C15782225}"/>
              </a:ext>
            </a:extLst>
          </p:cNvPr>
          <p:cNvSpPr/>
          <p:nvPr/>
        </p:nvSpPr>
        <p:spPr>
          <a:xfrm>
            <a:off x="8077480" y="5013176"/>
            <a:ext cx="576064" cy="7920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4BFE773-288C-0F8E-74F6-89ACFDEF4028}"/>
              </a:ext>
            </a:extLst>
          </p:cNvPr>
          <p:cNvSpPr txBox="1"/>
          <p:nvPr/>
        </p:nvSpPr>
        <p:spPr>
          <a:xfrm>
            <a:off x="2627784" y="5247637"/>
            <a:ext cx="666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19 %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79A1BC4-6EF4-49BF-7640-5C4703992336}"/>
              </a:ext>
            </a:extLst>
          </p:cNvPr>
          <p:cNvSpPr txBox="1"/>
          <p:nvPr/>
        </p:nvSpPr>
        <p:spPr>
          <a:xfrm>
            <a:off x="5419624" y="5257791"/>
            <a:ext cx="666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14 %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AF38513-D593-9EF8-5C88-0E5E2BC347AB}"/>
              </a:ext>
            </a:extLst>
          </p:cNvPr>
          <p:cNvSpPr txBox="1"/>
          <p:nvPr/>
        </p:nvSpPr>
        <p:spPr>
          <a:xfrm>
            <a:off x="8133180" y="5264906"/>
            <a:ext cx="6668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/>
              <a:t>4 %</a:t>
            </a:r>
          </a:p>
        </p:txBody>
      </p:sp>
    </p:spTree>
    <p:extLst>
      <p:ext uri="{BB962C8B-B14F-4D97-AF65-F5344CB8AC3E}">
        <p14:creationId xmlns:p14="http://schemas.microsoft.com/office/powerpoint/2010/main" val="391522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66A04-8B17-8BA3-8D0F-89538C59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627" y="2601481"/>
            <a:ext cx="6192688" cy="1512168"/>
          </a:xfrm>
          <a:ln w="41275" cap="rnd">
            <a:solidFill>
              <a:srgbClr val="002060">
                <a:alpha val="79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We‘d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like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believe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open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minded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fair and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without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bias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but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research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shows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otherwise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even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if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uncomfortable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realization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most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.“</a:t>
            </a:r>
          </a:p>
          <a:p>
            <a:endParaRPr lang="de-DE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9518DF-92D6-E7C3-9820-BFA48F49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ADA292-12A3-494B-A601-B32A303F981A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58FAA-6B40-8323-CC7E-023E8D84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52F3-2C3D-294A-8C78-B7BF7FA7343A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A9E290-B46C-3CF8-CF92-DA6DDE7B38C1}"/>
              </a:ext>
            </a:extLst>
          </p:cNvPr>
          <p:cNvSpPr txBox="1"/>
          <p:nvPr/>
        </p:nvSpPr>
        <p:spPr>
          <a:xfrm>
            <a:off x="1672730" y="4113649"/>
            <a:ext cx="6048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Banaji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de-DE" sz="1500" dirty="0">
                <a:solidFill>
                  <a:srgbClr val="1F497D"/>
                </a:solidFill>
                <a:latin typeface="Calibri"/>
                <a:cs typeface="+mn-cs"/>
              </a:rPr>
              <a:t>2013</a:t>
            </a:r>
            <a:endParaRPr kumimoji="0" lang="de-DE" sz="15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9" name="Rechteck 8" descr="Recherche">
            <a:extLst>
              <a:ext uri="{FF2B5EF4-FFF2-40B4-BE49-F238E27FC236}">
                <a16:creationId xmlns:a16="http://schemas.microsoft.com/office/drawing/2014/main" id="{508F3220-2BC9-5BC9-A0D9-65A54D33913E}"/>
              </a:ext>
            </a:extLst>
          </p:cNvPr>
          <p:cNvSpPr/>
          <p:nvPr/>
        </p:nvSpPr>
        <p:spPr>
          <a:xfrm>
            <a:off x="6264109" y="1069533"/>
            <a:ext cx="2918527" cy="2721580"/>
          </a:xfrm>
          <a:prstGeom prst="rect">
            <a:avLst/>
          </a:prstGeom>
          <a:blipFill dpi="0" rotWithShape="1">
            <a:blip r:embed="rId2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36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E1BB3-BE36-C4ED-A9FA-63F1788F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unconscious</a:t>
            </a:r>
            <a:r>
              <a:rPr lang="de-DE" dirty="0"/>
              <a:t> Bias? </a:t>
            </a:r>
            <a:r>
              <a:rPr lang="de-DE" sz="1500" b="0" i="1" dirty="0"/>
              <a:t>(Staats et al., 2017)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7B55A-BE46-6033-EB0E-9415D6C3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2016224"/>
          </a:xfrm>
        </p:spPr>
        <p:txBody>
          <a:bodyPr/>
          <a:lstStyle/>
          <a:p>
            <a:r>
              <a:rPr lang="de-DE" dirty="0"/>
              <a:t>= unbewusste Voreingenommenheit oder Präferenzen, die unser Denken und unsere Entscheidungen beeinflussen können, ohne dass wir uns dessen bewusst sind</a:t>
            </a:r>
            <a:endParaRPr lang="de-DE" sz="1500" i="1" dirty="0"/>
          </a:p>
          <a:p>
            <a:endParaRPr lang="de-DE" dirty="0"/>
          </a:p>
          <a:p>
            <a:r>
              <a:rPr lang="de-DE" dirty="0"/>
              <a:t>Diese Unbewusstheit macht </a:t>
            </a:r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so schwer zu identifizieren.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C2E5D-174E-0323-7A8C-9B5DB6E0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BDB0F-59D3-445E-A0FE-71BD664C11D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8225DA-8E62-89B9-80BB-66B15AEF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452F3-2C3D-294A-8C78-B7BF7FA7343A}" type="slidenum">
              <a:rPr lang="de-DE" altLang="de-DE" smtClean="0"/>
              <a:pPr/>
              <a:t>5</a:t>
            </a:fld>
            <a:endParaRPr lang="de-DE" altLang="de-DE"/>
          </a:p>
        </p:txBody>
      </p:sp>
      <p:pic>
        <p:nvPicPr>
          <p:cNvPr id="10" name="Grafik 9" descr="Ein Bild, das Symbol, Schrift, Grafiken, Logo enthält.&#10;&#10;Automatisch generierte Beschreibung">
            <a:extLst>
              <a:ext uri="{FF2B5EF4-FFF2-40B4-BE49-F238E27FC236}">
                <a16:creationId xmlns:a16="http://schemas.microsoft.com/office/drawing/2014/main" id="{4E049608-0402-8CE8-B90C-E81013912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9" y="4472561"/>
            <a:ext cx="490240" cy="480564"/>
          </a:xfrm>
          <a:prstGeom prst="rect">
            <a:avLst/>
          </a:prstGeom>
        </p:spPr>
      </p:pic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83128A5-CDEC-FDC5-3B6A-72B85D099528}"/>
              </a:ext>
            </a:extLst>
          </p:cNvPr>
          <p:cNvSpPr txBox="1">
            <a:spLocks/>
          </p:cNvSpPr>
          <p:nvPr/>
        </p:nvSpPr>
        <p:spPr bwMode="auto">
          <a:xfrm>
            <a:off x="1647489" y="4472561"/>
            <a:ext cx="2223864" cy="4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FE95FF8-A2F8-1EE9-8272-F7902A7C117F}"/>
              </a:ext>
            </a:extLst>
          </p:cNvPr>
          <p:cNvSpPr txBox="1">
            <a:spLocks/>
          </p:cNvSpPr>
          <p:nvPr/>
        </p:nvSpPr>
        <p:spPr bwMode="auto">
          <a:xfrm>
            <a:off x="5728172" y="4347207"/>
            <a:ext cx="3736032" cy="48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Expliziter (bewusster) Diskriminierung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3963EE-3ECA-4165-570E-DFB3CB3C55BD}"/>
              </a:ext>
            </a:extLst>
          </p:cNvPr>
          <p:cNvSpPr/>
          <p:nvPr/>
        </p:nvSpPr>
        <p:spPr>
          <a:xfrm>
            <a:off x="909841" y="4208787"/>
            <a:ext cx="7324317" cy="100811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55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9C5EF40-666A-4AF7-BD4A-988A8B028D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15313"/>
            <a:ext cx="6408564" cy="3976116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C010AD-788B-C4DC-2C2C-654DBEAB952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21912" y="5335314"/>
            <a:ext cx="6191904" cy="501275"/>
          </a:xfrm>
        </p:spPr>
        <p:txBody>
          <a:bodyPr>
            <a:normAutofit fontScale="92500" lnSpcReduction="10000"/>
          </a:bodyPr>
          <a:lstStyle/>
          <a:p>
            <a:r>
              <a:rPr lang="de-DE" sz="1500" i="1" dirty="0"/>
              <a:t>https://www.zhaw.ch/de/gesundheit/forschung/themendossiers/unconscious-bias/ (abgerufen am 15.03.2024)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78CEE4-BA28-1903-70C9-BAA4299A175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C8CE05F-4170-4960-B88F-0549FCA090D2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3C3AD4-3EEC-892E-2D4B-50A714A1E15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591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17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opf mit Zahnrädern Silhouette">
            <a:extLst>
              <a:ext uri="{FF2B5EF4-FFF2-40B4-BE49-F238E27FC236}">
                <a16:creationId xmlns:a16="http://schemas.microsoft.com/office/drawing/2014/main" id="{4C6E9694-CE4B-4F63-1B4A-5459C7ADA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5906" y="2265562"/>
            <a:ext cx="2628292" cy="262829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089CCA-6225-EE9F-AD6D-A0656683C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5112568" cy="4824536"/>
          </a:xfrm>
        </p:spPr>
        <p:txBody>
          <a:bodyPr anchor="ctr"/>
          <a:lstStyle/>
          <a:p>
            <a:pPr algn="ctr"/>
            <a:r>
              <a:rPr lang="de-DE" b="1" dirty="0"/>
              <a:t>Wir alle haben unbewusste Voreingenommenheit und Denkmuster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Obwohl wir uns bemühen, objektiv zu sein, können unbewusste Vorurteile dazu führen, dass wir bestimmte Gruppen bevorzugen oder benachteiligen, ohne es zu beabsichtigen </a:t>
            </a:r>
            <a:endParaRPr lang="de-DE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ctr"/>
            <a:endParaRPr lang="de-DE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2D1DC5-367C-AB23-8F00-043A67B1E1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9CD2BFD8-FCB6-4234-BBAC-8FC4DBB24E4D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D93ED-742B-9EA0-FFFF-6F1CF3E5B5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271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73ACC-61B2-5F0D-D013-5F5C1793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Woher kommt unsere </a:t>
            </a:r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FF03FB-658F-AAD2-9808-2B486C41F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176F37-F948-FADB-FED0-D7C483587DC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D19434-83BF-A345-C2A7-C4564D693A5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7F9AEE55-1E03-428D-A91A-BD5FFBF49118}" type="datetime1">
              <a:rPr lang="de-DE" smtClean="0"/>
              <a:t>23.04.2024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048A9F-703F-FD4F-E23E-4CB1B331D1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0530A2A-3CC7-F848-8079-ADB95F7800CE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535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B6E73-262D-038D-50D2-8FF5D580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de-DE" dirty="0"/>
              <a:t>Wir alle haben sie – aber warum? </a:t>
            </a:r>
            <a:r>
              <a:rPr lang="de-DE" sz="1500" b="0" i="1" dirty="0"/>
              <a:t>(</a:t>
            </a:r>
            <a:r>
              <a:rPr lang="de-DE" sz="1500" b="0" i="1" dirty="0" err="1"/>
              <a:t>Banaji</a:t>
            </a:r>
            <a:r>
              <a:rPr lang="de-DE" sz="1500" b="0" i="1" dirty="0"/>
              <a:t>, 2013)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383EB2-DA88-DE41-91AF-FD687FDD83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anchor="t">
            <a:normAutofit/>
          </a:bodyPr>
          <a:lstStyle/>
          <a:p>
            <a:r>
              <a:rPr lang="de-DE" dirty="0" err="1"/>
              <a:t>Unconscious</a:t>
            </a:r>
            <a:r>
              <a:rPr lang="de-DE" dirty="0"/>
              <a:t> </a:t>
            </a:r>
            <a:r>
              <a:rPr lang="de-DE" dirty="0" err="1"/>
              <a:t>bias</a:t>
            </a:r>
            <a:r>
              <a:rPr lang="de-DE" dirty="0"/>
              <a:t> ist eine Folge unserer evolutionären Entwicklung und hat ihre Notwendigkeit in </a:t>
            </a:r>
            <a:r>
              <a:rPr lang="de-DE" b="1" dirty="0"/>
              <a:t>der Vereinfachung komplexer sozialer Situationen.</a:t>
            </a:r>
            <a:r>
              <a:rPr lang="de-DE" dirty="0"/>
              <a:t> </a:t>
            </a:r>
          </a:p>
          <a:p>
            <a:r>
              <a:rPr lang="de-DE" dirty="0"/>
              <a:t>Diese Voreingenommenheit ist ein angeborener Mechanismus, der es uns ermöglicht, Informationen </a:t>
            </a:r>
            <a:r>
              <a:rPr lang="de-DE" b="1" dirty="0"/>
              <a:t>schnell</a:t>
            </a:r>
            <a:r>
              <a:rPr lang="de-DE" dirty="0"/>
              <a:t> zu verarbeiten und Entscheidungen zu treffen, insbesondere in Umgebungen mit begrenzten Ressourcen und Zeit. </a:t>
            </a:r>
            <a:endParaRPr lang="de-DE" sz="1500" i="1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19D4389-4594-D633-73BF-F3C2DAD881C6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56" y="1760741"/>
            <a:ext cx="2374900" cy="3850116"/>
          </a:xfr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78755B-31AB-D87B-82E5-C8EF0E4FD2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E57401C-80DB-4F1C-AB55-C8D8CAD74E8F}" type="datetime1">
              <a:rPr lang="de-DE" smtClean="0"/>
              <a:t>23.04.2024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A03596-D9C3-CE43-03D7-E38780534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40530A2A-3CC7-F848-8079-ADB95F7800CE}" type="slidenum">
              <a:rPr lang="de-DE" altLang="de-DE" smtClean="0"/>
              <a:pPr>
                <a:spcAft>
                  <a:spcPts val="600"/>
                </a:spcAft>
              </a:pPr>
              <a:t>9</a:t>
            </a:fld>
            <a:endParaRPr lang="de-DE" alt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BA1E744-AC91-9578-90F8-BF187BED763C}"/>
              </a:ext>
            </a:extLst>
          </p:cNvPr>
          <p:cNvSpPr txBox="1"/>
          <p:nvPr/>
        </p:nvSpPr>
        <p:spPr>
          <a:xfrm>
            <a:off x="6804248" y="55666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</a:t>
            </a:r>
            <a:r>
              <a:rPr lang="de-DE" sz="800" dirty="0" err="1"/>
              <a:t>www.chp.edu</a:t>
            </a:r>
            <a:r>
              <a:rPr lang="de-DE" sz="800" dirty="0"/>
              <a:t>/-/</a:t>
            </a:r>
            <a:r>
              <a:rPr lang="de-DE" sz="800" dirty="0" err="1"/>
              <a:t>media</a:t>
            </a:r>
            <a:r>
              <a:rPr lang="de-DE" sz="800" dirty="0"/>
              <a:t>/</a:t>
            </a:r>
            <a:r>
              <a:rPr lang="de-DE" sz="800" dirty="0" err="1"/>
              <a:t>chp</a:t>
            </a:r>
            <a:r>
              <a:rPr lang="de-DE" sz="800" dirty="0"/>
              <a:t>/</a:t>
            </a:r>
            <a:r>
              <a:rPr lang="de-DE" sz="800" dirty="0" err="1"/>
              <a:t>about-us</a:t>
            </a:r>
            <a:r>
              <a:rPr lang="de-DE" sz="800" dirty="0"/>
              <a:t>/</a:t>
            </a:r>
            <a:r>
              <a:rPr lang="de-DE" sz="800" dirty="0" err="1"/>
              <a:t>documents</a:t>
            </a:r>
            <a:r>
              <a:rPr lang="de-DE" sz="800" dirty="0"/>
              <a:t>/</a:t>
            </a:r>
            <a:r>
              <a:rPr lang="de-DE" sz="800" dirty="0" err="1"/>
              <a:t>volunteer</a:t>
            </a:r>
            <a:r>
              <a:rPr lang="de-DE" sz="800" dirty="0"/>
              <a:t>/</a:t>
            </a:r>
            <a:r>
              <a:rPr lang="de-DE" sz="800" dirty="0" err="1"/>
              <a:t>unconscious-bias-presentation.pdf?la</a:t>
            </a:r>
            <a:r>
              <a:rPr lang="de-DE" sz="800" dirty="0"/>
              <a:t>=en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D5B105A-CAF3-9B4E-40AA-BE6E322D80FD}"/>
              </a:ext>
            </a:extLst>
          </p:cNvPr>
          <p:cNvSpPr txBox="1">
            <a:spLocks/>
          </p:cNvSpPr>
          <p:nvPr/>
        </p:nvSpPr>
        <p:spPr bwMode="auto">
          <a:xfrm>
            <a:off x="972344" y="5536139"/>
            <a:ext cx="4463752" cy="5669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Unser Gehirn ist fehleranfällig!</a:t>
            </a:r>
            <a:endParaRPr lang="de-DE" sz="1500" b="1" i="1" dirty="0"/>
          </a:p>
        </p:txBody>
      </p:sp>
    </p:spTree>
    <p:extLst>
      <p:ext uri="{BB962C8B-B14F-4D97-AF65-F5344CB8AC3E}">
        <p14:creationId xmlns:p14="http://schemas.microsoft.com/office/powerpoint/2010/main" val="2484717674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neu_4zu3">
  <a:themeElements>
    <a:clrScheme name="Sporthochschule">
      <a:dk1>
        <a:srgbClr val="0053A4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F497D"/>
      </a:accent3>
      <a:accent4>
        <a:srgbClr val="91989C"/>
      </a:accent4>
      <a:accent5>
        <a:srgbClr val="D94D15"/>
      </a:accent5>
      <a:accent6>
        <a:srgbClr val="000000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licht">
  <a:themeElements>
    <a:clrScheme name="Sporthochschule">
      <a:dk1>
        <a:srgbClr val="1F497D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lassisch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riös">
  <a:themeElements>
    <a:clrScheme name="Sporthochschule">
      <a:dk1>
        <a:srgbClr val="1F497D"/>
      </a:dk1>
      <a:lt1>
        <a:sysClr val="window" lastClr="FFFFFF"/>
      </a:lt1>
      <a:dk2>
        <a:srgbClr val="000000"/>
      </a:dk2>
      <a:lt2>
        <a:srgbClr val="FFFFFF"/>
      </a:lt2>
      <a:accent1>
        <a:srgbClr val="0053A4"/>
      </a:accent1>
      <a:accent2>
        <a:srgbClr val="86BC25"/>
      </a:accent2>
      <a:accent3>
        <a:srgbClr val="1F497D"/>
      </a:accent3>
      <a:accent4>
        <a:srgbClr val="91989C"/>
      </a:accent4>
      <a:accent5>
        <a:srgbClr val="D94D15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öln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portlich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itelfolien">
  <a:themeElements>
    <a:clrScheme name="Sporthochschule">
      <a:dk1>
        <a:srgbClr val="17365D"/>
      </a:dk1>
      <a:lt1>
        <a:sysClr val="window" lastClr="FFFFFF"/>
      </a:lt1>
      <a:dk2>
        <a:srgbClr val="1F497D"/>
      </a:dk2>
      <a:lt2>
        <a:srgbClr val="FFFFFF"/>
      </a:lt2>
      <a:accent1>
        <a:srgbClr val="0053A4"/>
      </a:accent1>
      <a:accent2>
        <a:srgbClr val="86BC25"/>
      </a:accent2>
      <a:accent3>
        <a:srgbClr val="17365D"/>
      </a:accent3>
      <a:accent4>
        <a:srgbClr val="D94D15"/>
      </a:accent4>
      <a:accent5>
        <a:srgbClr val="91989C"/>
      </a:accent5>
      <a:accent6>
        <a:srgbClr val="CBC4AD"/>
      </a:accent6>
      <a:hlink>
        <a:srgbClr val="0053A4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1237</Words>
  <Application>Microsoft Office PowerPoint</Application>
  <PresentationFormat>Bildschirmpräsentation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Calibri</vt:lpstr>
      <vt:lpstr>Söhne</vt:lpstr>
      <vt:lpstr>Wingdings</vt:lpstr>
      <vt:lpstr>Folien_neu_4zu3</vt:lpstr>
      <vt:lpstr>Schlicht</vt:lpstr>
      <vt:lpstr>Klassisch</vt:lpstr>
      <vt:lpstr>Seriös</vt:lpstr>
      <vt:lpstr>Köln</vt:lpstr>
      <vt:lpstr>Sportlich</vt:lpstr>
      <vt:lpstr>1_Titelfolien</vt:lpstr>
      <vt:lpstr>Vielfalt im Recruiting Unconscious Bias erkennen und überwinden </vt:lpstr>
      <vt:lpstr>Wen würden Sie zu einem Bewerbungsgespräch einladen?</vt:lpstr>
      <vt:lpstr>Eine Studie zeigt folgende Ergebnisse bezüglich der Antwortrate (Weichselbaumer, 2016):</vt:lpstr>
      <vt:lpstr>PowerPoint-Präsentation</vt:lpstr>
      <vt:lpstr>Was ist unconscious Bias? (Staats et al., 2017) </vt:lpstr>
      <vt:lpstr>PowerPoint-Präsentation</vt:lpstr>
      <vt:lpstr>PowerPoint-Präsentation</vt:lpstr>
      <vt:lpstr>Woher kommt unsere unconscious bias?</vt:lpstr>
      <vt:lpstr>Wir alle haben sie – aber warum? (Banaji, 2013)</vt:lpstr>
      <vt:lpstr>Faktoren, die unconscious bias verstärken (Danziger et al., 2011)</vt:lpstr>
      <vt:lpstr>Reduktion der Komplexität durch Kategorisierungen </vt:lpstr>
      <vt:lpstr>Folgen von unconscious bias im Recruiting (Dietz und Prott, 2019)</vt:lpstr>
      <vt:lpstr>Wichtigsten Typen von unconscious bias (Caccavale, 2020) </vt:lpstr>
      <vt:lpstr>Beispiele für unconscious bias bei der Rekrutierung </vt:lpstr>
      <vt:lpstr>Verhalten, um Bias zu überwinden (Domsch et al., 2019; Marcelin et al., 201; Ogunyemi, 2021; Wheeler, 2015)  </vt:lpstr>
      <vt:lpstr>PowerPoint-Präsentation</vt:lpstr>
      <vt:lpstr>PowerPoint-Präsentation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der DSHS Köln</dc:title>
  <dc:creator>Deutsche Sporthochschule Köln</dc:creator>
  <cp:lastModifiedBy>Kramer, Cleo</cp:lastModifiedBy>
  <cp:revision>24</cp:revision>
  <cp:lastPrinted>2017-07-21T12:48:47Z</cp:lastPrinted>
  <dcterms:created xsi:type="dcterms:W3CDTF">2018-01-09T07:28:23Z</dcterms:created>
  <dcterms:modified xsi:type="dcterms:W3CDTF">2024-04-23T10:40:34Z</dcterms:modified>
</cp:coreProperties>
</file>